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257" r:id="rId3"/>
    <p:sldId id="258" r:id="rId4"/>
    <p:sldId id="259" r:id="rId5"/>
    <p:sldId id="260" r:id="rId6"/>
    <p:sldId id="263" r:id="rId7"/>
    <p:sldId id="265" r:id="rId8"/>
    <p:sldId id="266" r:id="rId9"/>
    <p:sldId id="268" r:id="rId10"/>
    <p:sldId id="274" r:id="rId11"/>
    <p:sldId id="275" r:id="rId12"/>
    <p:sldId id="276" r:id="rId13"/>
    <p:sldId id="277" r:id="rId14"/>
    <p:sldId id="269" r:id="rId15"/>
    <p:sldId id="270" r:id="rId16"/>
    <p:sldId id="271" r:id="rId17"/>
    <p:sldId id="272" r:id="rId18"/>
    <p:sldId id="279"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8fc41615c59350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6BCAD-6011-4B82-9E58-13A012FC02FC}" type="doc">
      <dgm:prSet loTypeId="urn:microsoft.com/office/officeart/2005/8/layout/hList1" loCatId="list" qsTypeId="urn:microsoft.com/office/officeart/2005/8/quickstyle/3d3" qsCatId="3D" csTypeId="urn:microsoft.com/office/officeart/2005/8/colors/colorful1" csCatId="colorful" phldr="1"/>
      <dgm:spPr/>
      <dgm:t>
        <a:bodyPr/>
        <a:lstStyle/>
        <a:p>
          <a:endParaRPr lang="en-US"/>
        </a:p>
      </dgm:t>
    </dgm:pt>
    <dgm:pt modelId="{25CACD24-1672-4F05-9683-EF1EEC75102D}" type="pres">
      <dgm:prSet presAssocID="{3816BCAD-6011-4B82-9E58-13A012FC02FC}" presName="Name0" presStyleCnt="0">
        <dgm:presLayoutVars>
          <dgm:dir/>
          <dgm:animLvl val="lvl"/>
          <dgm:resizeHandles val="exact"/>
        </dgm:presLayoutVars>
      </dgm:prSet>
      <dgm:spPr/>
      <dgm:t>
        <a:bodyPr/>
        <a:lstStyle/>
        <a:p>
          <a:endParaRPr lang="en-US"/>
        </a:p>
      </dgm:t>
    </dgm:pt>
  </dgm:ptLst>
  <dgm:cxnLst>
    <dgm:cxn modelId="{83D51CD9-3BDF-47D6-82A0-7C70E4F5CB8A}" type="presOf" srcId="{3816BCAD-6011-4B82-9E58-13A012FC02FC}" destId="{25CACD24-1672-4F05-9683-EF1EEC75102D}" srcOrd="0"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C6F48-50EC-4BD3-9781-F00714F194A7}"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US"/>
        </a:p>
      </dgm:t>
    </dgm:pt>
    <dgm:pt modelId="{D9D5574E-77B5-4A21-9FF8-B165D71956F0}">
      <dgm:prSet phldrT="[Text]"/>
      <dgm:spPr/>
      <dgm:t>
        <a:bodyPr/>
        <a:lstStyle/>
        <a:p>
          <a:r>
            <a:rPr lang="en-US" dirty="0" smtClean="0"/>
            <a:t>iPhone</a:t>
          </a:r>
          <a:endParaRPr lang="en-US" dirty="0"/>
        </a:p>
      </dgm:t>
    </dgm:pt>
    <dgm:pt modelId="{60496626-5636-4D54-BD3E-5988CE5156C4}" type="parTrans" cxnId="{2F4933ED-D341-40F1-844C-695742BC709E}">
      <dgm:prSet/>
      <dgm:spPr/>
      <dgm:t>
        <a:bodyPr/>
        <a:lstStyle/>
        <a:p>
          <a:endParaRPr lang="en-US"/>
        </a:p>
      </dgm:t>
    </dgm:pt>
    <dgm:pt modelId="{F45982E1-09C4-4EFF-91C9-96D15737A16B}" type="sibTrans" cxnId="{2F4933ED-D341-40F1-844C-695742BC709E}">
      <dgm:prSet/>
      <dgm:spPr/>
      <dgm:t>
        <a:bodyPr/>
        <a:lstStyle/>
        <a:p>
          <a:endParaRPr lang="en-US"/>
        </a:p>
      </dgm:t>
    </dgm:pt>
    <dgm:pt modelId="{07F60D67-7942-4E96-95FC-120BA1D66AAB}">
      <dgm:prSet phldrT="[Text]" custT="1"/>
      <dgm:spPr/>
      <dgm:t>
        <a:bodyPr/>
        <a:lstStyle/>
        <a:p>
          <a:r>
            <a:rPr lang="en-US" sz="1000" b="1" dirty="0" smtClean="0"/>
            <a:t>iPhone 14</a:t>
          </a:r>
          <a:r>
            <a:rPr lang="en-US" sz="1000" dirty="0" smtClean="0"/>
            <a:t>: Features a 6.1-inch Super Retina XDR display, A15 Bionic chip, dual-camera system with improved low-light performance, and long battery life. Available in various colors.</a:t>
          </a:r>
          <a:endParaRPr lang="en-US" sz="1000" dirty="0"/>
        </a:p>
      </dgm:t>
    </dgm:pt>
    <dgm:pt modelId="{73B1A41B-BD70-4C12-AC5F-4640C6D6DB84}" type="parTrans" cxnId="{DBFA6386-E25A-413D-A089-84D75DFDB9BF}">
      <dgm:prSet/>
      <dgm:spPr/>
      <dgm:t>
        <a:bodyPr/>
        <a:lstStyle/>
        <a:p>
          <a:endParaRPr lang="en-US"/>
        </a:p>
      </dgm:t>
    </dgm:pt>
    <dgm:pt modelId="{20D64458-9284-475C-8CA8-05A0FDD3AA92}" type="sibTrans" cxnId="{DBFA6386-E25A-413D-A089-84D75DFDB9BF}">
      <dgm:prSet/>
      <dgm:spPr/>
      <dgm:t>
        <a:bodyPr/>
        <a:lstStyle/>
        <a:p>
          <a:endParaRPr lang="en-US"/>
        </a:p>
      </dgm:t>
    </dgm:pt>
    <dgm:pt modelId="{65C794E8-3DFE-4E57-B82F-12F03E11C652}">
      <dgm:prSet phldrT="[Text]"/>
      <dgm:spPr/>
      <dgm:t>
        <a:bodyPr/>
        <a:lstStyle/>
        <a:p>
          <a:r>
            <a:rPr lang="en-US" dirty="0" smtClean="0"/>
            <a:t>iPad</a:t>
          </a:r>
          <a:endParaRPr lang="en-US" dirty="0"/>
        </a:p>
      </dgm:t>
    </dgm:pt>
    <dgm:pt modelId="{8DB979C7-9352-4148-A79F-8422141DEB60}" type="parTrans" cxnId="{54E9A41A-9C53-45DA-9A7D-29DDD6FAA45E}">
      <dgm:prSet/>
      <dgm:spPr/>
      <dgm:t>
        <a:bodyPr/>
        <a:lstStyle/>
        <a:p>
          <a:endParaRPr lang="en-US"/>
        </a:p>
      </dgm:t>
    </dgm:pt>
    <dgm:pt modelId="{71A4A99C-8226-4107-A9E2-E67C995B1D6D}" type="sibTrans" cxnId="{54E9A41A-9C53-45DA-9A7D-29DDD6FAA45E}">
      <dgm:prSet/>
      <dgm:spPr/>
      <dgm:t>
        <a:bodyPr/>
        <a:lstStyle/>
        <a:p>
          <a:endParaRPr lang="en-US"/>
        </a:p>
      </dgm:t>
    </dgm:pt>
    <dgm:pt modelId="{2FA3AC9C-098B-43C7-8A7A-4B8687D710F5}">
      <dgm:prSet phldrT="[Text]" custT="1"/>
      <dgm:spPr/>
      <dgm:t>
        <a:bodyPr/>
        <a:lstStyle/>
        <a:p>
          <a:r>
            <a:rPr lang="en-US" sz="1000" b="1" dirty="0" smtClean="0"/>
            <a:t>Pad Pro</a:t>
          </a:r>
          <a:r>
            <a:rPr lang="en-US" sz="1000" dirty="0" smtClean="0"/>
            <a:t>: Available in 11-inch and 12.9-inch sizes, it boasts the M1 chip, Liquid Retina display, and support for Apple Pencil (2nd generation) and Magic Keyboard, making it ideal for creative and professional use.</a:t>
          </a:r>
          <a:endParaRPr lang="en-US" sz="1000" dirty="0"/>
        </a:p>
      </dgm:t>
    </dgm:pt>
    <dgm:pt modelId="{53920ED5-59D9-4694-8FAF-9E2710BCC3DC}" type="parTrans" cxnId="{0E3A33AF-27B9-4270-8A07-C12D5C3A7AD3}">
      <dgm:prSet/>
      <dgm:spPr/>
      <dgm:t>
        <a:bodyPr/>
        <a:lstStyle/>
        <a:p>
          <a:endParaRPr lang="en-US"/>
        </a:p>
      </dgm:t>
    </dgm:pt>
    <dgm:pt modelId="{52C7694B-33E2-4C24-8377-01237156CA08}" type="sibTrans" cxnId="{0E3A33AF-27B9-4270-8A07-C12D5C3A7AD3}">
      <dgm:prSet/>
      <dgm:spPr/>
      <dgm:t>
        <a:bodyPr/>
        <a:lstStyle/>
        <a:p>
          <a:endParaRPr lang="en-US"/>
        </a:p>
      </dgm:t>
    </dgm:pt>
    <dgm:pt modelId="{841F742E-654D-4306-95E8-0D22E9DC7090}">
      <dgm:prSet phldrT="[Text]"/>
      <dgm:spPr/>
      <dgm:t>
        <a:bodyPr/>
        <a:lstStyle/>
        <a:p>
          <a:r>
            <a:rPr lang="en-US" dirty="0" smtClean="0"/>
            <a:t>Mac</a:t>
          </a:r>
          <a:endParaRPr lang="en-US" dirty="0"/>
        </a:p>
      </dgm:t>
    </dgm:pt>
    <dgm:pt modelId="{204BCD36-F019-4621-B1FB-15F75E6EE5F7}" type="parTrans" cxnId="{B3C49D9D-1AB3-448E-85E2-67C5B1D214F4}">
      <dgm:prSet/>
      <dgm:spPr/>
      <dgm:t>
        <a:bodyPr/>
        <a:lstStyle/>
        <a:p>
          <a:endParaRPr lang="en-US"/>
        </a:p>
      </dgm:t>
    </dgm:pt>
    <dgm:pt modelId="{84E2974B-0DFB-40FC-ABDC-F6A15822AFA5}" type="sibTrans" cxnId="{B3C49D9D-1AB3-448E-85E2-67C5B1D214F4}">
      <dgm:prSet/>
      <dgm:spPr/>
      <dgm:t>
        <a:bodyPr/>
        <a:lstStyle/>
        <a:p>
          <a:endParaRPr lang="en-US"/>
        </a:p>
      </dgm:t>
    </dgm:pt>
    <dgm:pt modelId="{F965496A-E5A5-476A-B50B-F0DBD5E0DC9D}">
      <dgm:prSet phldrT="[Text]" custT="1"/>
      <dgm:spPr/>
      <dgm:t>
        <a:bodyPr/>
        <a:lstStyle/>
        <a:p>
          <a:r>
            <a:rPr lang="en-US" sz="1000" b="1" dirty="0" smtClean="0"/>
            <a:t>MacBook Air</a:t>
          </a:r>
          <a:r>
            <a:rPr lang="en-US" sz="1000" dirty="0" smtClean="0"/>
            <a:t>: Sleek and lightweight with a Retina display, powered by the M2 chip, offering impressive performance and battery life. Ideal for everyday tasks and light creative work.</a:t>
          </a:r>
          <a:endParaRPr lang="en-US" sz="1000" dirty="0"/>
        </a:p>
      </dgm:t>
    </dgm:pt>
    <dgm:pt modelId="{697F883D-8880-4AAA-9518-59277BF12FB9}" type="parTrans" cxnId="{653475D3-F461-41D0-A0D7-0E9709CC02F6}">
      <dgm:prSet/>
      <dgm:spPr/>
      <dgm:t>
        <a:bodyPr/>
        <a:lstStyle/>
        <a:p>
          <a:endParaRPr lang="en-US"/>
        </a:p>
      </dgm:t>
    </dgm:pt>
    <dgm:pt modelId="{505CD878-A170-47E3-BB93-67FDCCE6B2E1}" type="sibTrans" cxnId="{653475D3-F461-41D0-A0D7-0E9709CC02F6}">
      <dgm:prSet/>
      <dgm:spPr/>
      <dgm:t>
        <a:bodyPr/>
        <a:lstStyle/>
        <a:p>
          <a:endParaRPr lang="en-US"/>
        </a:p>
      </dgm:t>
    </dgm:pt>
    <dgm:pt modelId="{596A8240-AE22-4F81-9BB5-22B9C91705D4}">
      <dgm:prSet/>
      <dgm:spPr/>
      <dgm:t>
        <a:bodyPr/>
        <a:lstStyle/>
        <a:p>
          <a:r>
            <a:rPr lang="en-US" dirty="0" smtClean="0"/>
            <a:t>Apple </a:t>
          </a:r>
        </a:p>
        <a:p>
          <a:r>
            <a:rPr lang="en-US" dirty="0" smtClean="0"/>
            <a:t>Watch</a:t>
          </a:r>
          <a:endParaRPr lang="en-US" dirty="0"/>
        </a:p>
      </dgm:t>
    </dgm:pt>
    <dgm:pt modelId="{F7736B14-BCAB-49E0-A9C0-F3A29575D885}" type="parTrans" cxnId="{96FBE0AC-9E9E-4BC7-8A10-4BD8BED84BDF}">
      <dgm:prSet/>
      <dgm:spPr/>
      <dgm:t>
        <a:bodyPr/>
        <a:lstStyle/>
        <a:p>
          <a:endParaRPr lang="en-US"/>
        </a:p>
      </dgm:t>
    </dgm:pt>
    <dgm:pt modelId="{5ABC3E43-6455-4DD4-BAF8-498C86850FDE}" type="sibTrans" cxnId="{96FBE0AC-9E9E-4BC7-8A10-4BD8BED84BDF}">
      <dgm:prSet/>
      <dgm:spPr/>
      <dgm:t>
        <a:bodyPr/>
        <a:lstStyle/>
        <a:p>
          <a:endParaRPr lang="en-US"/>
        </a:p>
      </dgm:t>
    </dgm:pt>
    <dgm:pt modelId="{D3FD8AB0-D5FD-4FE6-A6D1-3B9528844186}">
      <dgm:prSet/>
      <dgm:spPr/>
      <dgm:t>
        <a:bodyPr/>
        <a:lstStyle/>
        <a:p>
          <a:r>
            <a:rPr lang="en-US" dirty="0" smtClean="0"/>
            <a:t>Accessories</a:t>
          </a:r>
          <a:endParaRPr lang="en-US" dirty="0"/>
        </a:p>
      </dgm:t>
    </dgm:pt>
    <dgm:pt modelId="{1188B0EB-58FD-4ACB-9DB1-A09063295591}" type="parTrans" cxnId="{28198D1F-263B-4AA0-AE39-C924C8E9BED0}">
      <dgm:prSet/>
      <dgm:spPr/>
      <dgm:t>
        <a:bodyPr/>
        <a:lstStyle/>
        <a:p>
          <a:endParaRPr lang="en-US"/>
        </a:p>
      </dgm:t>
    </dgm:pt>
    <dgm:pt modelId="{9F775BE2-9576-4CCD-B73C-8FAD31C53D4F}" type="sibTrans" cxnId="{28198D1F-263B-4AA0-AE39-C924C8E9BED0}">
      <dgm:prSet/>
      <dgm:spPr/>
      <dgm:t>
        <a:bodyPr/>
        <a:lstStyle/>
        <a:p>
          <a:endParaRPr lang="en-US"/>
        </a:p>
      </dgm:t>
    </dgm:pt>
    <dgm:pt modelId="{26A1A056-4161-4953-A994-18F0D0557C8F}">
      <dgm:prSet custT="1"/>
      <dgm:spPr/>
      <dgm:t>
        <a:bodyPr/>
        <a:lstStyle/>
        <a:p>
          <a:r>
            <a:rPr lang="en-US" sz="1000" b="1" dirty="0" smtClean="0"/>
            <a:t>iPhone SE (3rd Generation)</a:t>
          </a:r>
          <a:r>
            <a:rPr lang="en-US" sz="1000" dirty="0" smtClean="0"/>
            <a:t>: Compact design with a 4.7-inch Retina HD display, powered by the A15 Bionic chip, and features Touch ID for secure authentication.</a:t>
          </a:r>
          <a:endParaRPr lang="en-US" sz="1000" dirty="0"/>
        </a:p>
      </dgm:t>
    </dgm:pt>
    <dgm:pt modelId="{E942DDDD-690D-4548-B00C-984787E9424A}" type="parTrans" cxnId="{247A9CDE-2811-402D-B7DA-3A94A7ABAF7E}">
      <dgm:prSet/>
      <dgm:spPr/>
      <dgm:t>
        <a:bodyPr/>
        <a:lstStyle/>
        <a:p>
          <a:endParaRPr lang="en-US"/>
        </a:p>
      </dgm:t>
    </dgm:pt>
    <dgm:pt modelId="{2E704D4B-F3F2-4993-B1B2-FD3CCBA3C372}" type="sibTrans" cxnId="{247A9CDE-2811-402D-B7DA-3A94A7ABAF7E}">
      <dgm:prSet/>
      <dgm:spPr/>
      <dgm:t>
        <a:bodyPr/>
        <a:lstStyle/>
        <a:p>
          <a:endParaRPr lang="en-US"/>
        </a:p>
      </dgm:t>
    </dgm:pt>
    <dgm:pt modelId="{BCA071AE-4460-408E-85DE-487C8217FDDE}">
      <dgm:prSet custT="1"/>
      <dgm:spPr/>
      <dgm:t>
        <a:bodyPr/>
        <a:lstStyle/>
        <a:p>
          <a:r>
            <a:rPr lang="en-US" sz="1000" b="1" dirty="0" smtClean="0"/>
            <a:t>iPad Air</a:t>
          </a:r>
          <a:r>
            <a:rPr lang="en-US" sz="1000" dirty="0" smtClean="0"/>
            <a:t>: Features a 10.9-inch Liquid Retina display, powered by the M1 chip, and supports Apple Pencil and Magic Keyboard, blending power and portability.</a:t>
          </a:r>
          <a:endParaRPr lang="en-US" sz="1000" dirty="0"/>
        </a:p>
      </dgm:t>
    </dgm:pt>
    <dgm:pt modelId="{F0A953A8-6302-4509-9593-7339B60BC524}" type="parTrans" cxnId="{5FED19BD-D0CF-42B2-82DF-9D214F1ABF5D}">
      <dgm:prSet/>
      <dgm:spPr/>
      <dgm:t>
        <a:bodyPr/>
        <a:lstStyle/>
        <a:p>
          <a:endParaRPr lang="en-US"/>
        </a:p>
      </dgm:t>
    </dgm:pt>
    <dgm:pt modelId="{BC34FC04-38B5-4E24-9379-3BD1E4F1914A}" type="sibTrans" cxnId="{5FED19BD-D0CF-42B2-82DF-9D214F1ABF5D}">
      <dgm:prSet/>
      <dgm:spPr/>
      <dgm:t>
        <a:bodyPr/>
        <a:lstStyle/>
        <a:p>
          <a:endParaRPr lang="en-US"/>
        </a:p>
      </dgm:t>
    </dgm:pt>
    <dgm:pt modelId="{11E06025-34C3-44D9-988A-F49F403FFCDC}">
      <dgm:prSet custT="1"/>
      <dgm:spPr/>
      <dgm:t>
        <a:bodyPr/>
        <a:lstStyle/>
        <a:p>
          <a:r>
            <a:rPr lang="en-US" sz="1000" b="1" dirty="0" smtClean="0"/>
            <a:t>MacBook Pro</a:t>
          </a:r>
          <a:r>
            <a:rPr lang="en-US" sz="1000" dirty="0" smtClean="0"/>
            <a:t>: Available in 14-inch and 16-inch models, equipped with the M1 Pro or M1 Max chips, designed for professionals needing high performance for demanding applications</a:t>
          </a:r>
          <a:endParaRPr lang="en-US" sz="1000" dirty="0"/>
        </a:p>
      </dgm:t>
    </dgm:pt>
    <dgm:pt modelId="{01806BC0-2553-46E7-8D96-367541AB8E7A}" type="parTrans" cxnId="{5C807464-5B3A-4CC8-9C08-A6713A6E60BE}">
      <dgm:prSet/>
      <dgm:spPr/>
      <dgm:t>
        <a:bodyPr/>
        <a:lstStyle/>
        <a:p>
          <a:endParaRPr lang="en-US"/>
        </a:p>
      </dgm:t>
    </dgm:pt>
    <dgm:pt modelId="{5760A0BA-3225-4DA0-BCC9-CC97FEE56A26}" type="sibTrans" cxnId="{5C807464-5B3A-4CC8-9C08-A6713A6E60BE}">
      <dgm:prSet/>
      <dgm:spPr/>
      <dgm:t>
        <a:bodyPr/>
        <a:lstStyle/>
        <a:p>
          <a:endParaRPr lang="en-US"/>
        </a:p>
      </dgm:t>
    </dgm:pt>
    <dgm:pt modelId="{46DB21D7-A499-4D68-A61B-E8EDD911AAB6}">
      <dgm:prSet custT="1"/>
      <dgm:spPr/>
      <dgm:t>
        <a:bodyPr/>
        <a:lstStyle/>
        <a:p>
          <a:r>
            <a:rPr lang="en-IN" sz="1000" b="1" dirty="0" smtClean="0"/>
            <a:t>Apple Watch Series 9: </a:t>
          </a:r>
          <a:r>
            <a:rPr lang="en-IN" sz="1000" b="0" dirty="0" smtClean="0"/>
            <a:t>offers advanced health tracking features including heart rate monitoring,ECG and blood oxygen monitoring along with customizable watch face and fitness tracking 	</a:t>
          </a:r>
          <a:endParaRPr lang="en-US" sz="1000" b="0" dirty="0"/>
        </a:p>
      </dgm:t>
    </dgm:pt>
    <dgm:pt modelId="{23DE0456-E9A8-4FC8-BB4A-B28A5BB8C657}" type="parTrans" cxnId="{D94E5503-2118-46F3-9C04-EB325E9AC3DF}">
      <dgm:prSet/>
      <dgm:spPr/>
      <dgm:t>
        <a:bodyPr/>
        <a:lstStyle/>
        <a:p>
          <a:endParaRPr lang="en-US"/>
        </a:p>
      </dgm:t>
    </dgm:pt>
    <dgm:pt modelId="{61C45519-CFDE-46AD-8649-F268837706D9}" type="sibTrans" cxnId="{D94E5503-2118-46F3-9C04-EB325E9AC3DF}">
      <dgm:prSet/>
      <dgm:spPr/>
      <dgm:t>
        <a:bodyPr/>
        <a:lstStyle/>
        <a:p>
          <a:endParaRPr lang="en-US"/>
        </a:p>
      </dgm:t>
    </dgm:pt>
    <dgm:pt modelId="{5B19D5BF-BB4B-4CC7-B6C7-EFA7F1013994}">
      <dgm:prSet/>
      <dgm:spPr/>
      <dgm:t>
        <a:bodyPr/>
        <a:lstStyle/>
        <a:p>
          <a:endParaRPr lang="en-US" sz="1300" dirty="0"/>
        </a:p>
      </dgm:t>
    </dgm:pt>
    <dgm:pt modelId="{0FDE89AE-8F6F-431E-84C8-20C15E00A901}" type="parTrans" cxnId="{87B0197B-1990-46B2-96E9-32F6D30C6ED1}">
      <dgm:prSet/>
      <dgm:spPr/>
      <dgm:t>
        <a:bodyPr/>
        <a:lstStyle/>
        <a:p>
          <a:endParaRPr lang="en-US"/>
        </a:p>
      </dgm:t>
    </dgm:pt>
    <dgm:pt modelId="{DBE6111D-1AD1-4286-A2B4-857E4181E69A}" type="sibTrans" cxnId="{87B0197B-1990-46B2-96E9-32F6D30C6ED1}">
      <dgm:prSet/>
      <dgm:spPr/>
      <dgm:t>
        <a:bodyPr/>
        <a:lstStyle/>
        <a:p>
          <a:endParaRPr lang="en-US"/>
        </a:p>
      </dgm:t>
    </dgm:pt>
    <dgm:pt modelId="{FFB2A3C9-D925-4D83-9F3A-C9E8D4FD47C2}">
      <dgm:prSet custT="1"/>
      <dgm:spPr/>
      <dgm:t>
        <a:bodyPr/>
        <a:lstStyle/>
        <a:p>
          <a:endParaRPr lang="en-US" sz="1000" dirty="0"/>
        </a:p>
      </dgm:t>
    </dgm:pt>
    <dgm:pt modelId="{4ED15612-BFC0-42EB-99C2-D568E8B9DFC2}" type="parTrans" cxnId="{2A4ED801-D9ED-4FDE-B18F-ADD226C6AECF}">
      <dgm:prSet/>
      <dgm:spPr/>
      <dgm:t>
        <a:bodyPr/>
        <a:lstStyle/>
        <a:p>
          <a:endParaRPr lang="en-US"/>
        </a:p>
      </dgm:t>
    </dgm:pt>
    <dgm:pt modelId="{3E444F95-4C90-45AA-93A4-5D0504C38E6A}" type="sibTrans" cxnId="{2A4ED801-D9ED-4FDE-B18F-ADD226C6AECF}">
      <dgm:prSet/>
      <dgm:spPr/>
      <dgm:t>
        <a:bodyPr/>
        <a:lstStyle/>
        <a:p>
          <a:endParaRPr lang="en-US"/>
        </a:p>
      </dgm:t>
    </dgm:pt>
    <dgm:pt modelId="{03E97EF0-19D5-486F-89B8-8679CA1F2202}">
      <dgm:prSet custT="1"/>
      <dgm:spPr/>
      <dgm:t>
        <a:bodyPr/>
        <a:lstStyle/>
        <a:p>
          <a:r>
            <a:rPr lang="en-US" sz="1000" b="1" dirty="0" smtClean="0"/>
            <a:t>Air Pods Pro</a:t>
          </a:r>
          <a:r>
            <a:rPr lang="en-US" sz="1000" dirty="0" smtClean="0"/>
            <a:t>: Wireless earbuds featuring Active Noise Cancellation, Transparency mode, and a customizable fit for immersive sound quality.</a:t>
          </a:r>
          <a:endParaRPr lang="en-US" sz="1000" dirty="0"/>
        </a:p>
      </dgm:t>
    </dgm:pt>
    <dgm:pt modelId="{745D405F-7789-4FEF-B5CD-DD248D599A0E}" type="parTrans" cxnId="{D2B50F37-0623-4F66-ADE0-49F7716685C1}">
      <dgm:prSet/>
      <dgm:spPr/>
      <dgm:t>
        <a:bodyPr/>
        <a:lstStyle/>
        <a:p>
          <a:endParaRPr lang="en-US"/>
        </a:p>
      </dgm:t>
    </dgm:pt>
    <dgm:pt modelId="{F483EE65-88E6-4F12-8B9B-7BF3202773AE}" type="sibTrans" cxnId="{D2B50F37-0623-4F66-ADE0-49F7716685C1}">
      <dgm:prSet/>
      <dgm:spPr/>
      <dgm:t>
        <a:bodyPr/>
        <a:lstStyle/>
        <a:p>
          <a:endParaRPr lang="en-US"/>
        </a:p>
      </dgm:t>
    </dgm:pt>
    <dgm:pt modelId="{A913E9F3-D1DE-4D1C-B3FC-E499FF9D55D5}">
      <dgm:prSet custT="1"/>
      <dgm:spPr/>
      <dgm:t>
        <a:bodyPr/>
        <a:lstStyle/>
        <a:p>
          <a:r>
            <a:rPr lang="en-US" sz="1000" b="1" dirty="0" smtClean="0"/>
            <a:t>Apple Pencil</a:t>
          </a:r>
          <a:r>
            <a:rPr lang="en-US" sz="1000" dirty="0" smtClean="0"/>
            <a:t>: A versatile tool for drawing and note-taking on iPad, offering precision and low latency for creative tasks.</a:t>
          </a:r>
          <a:endParaRPr lang="en-US" sz="1000" dirty="0"/>
        </a:p>
      </dgm:t>
    </dgm:pt>
    <dgm:pt modelId="{27729E51-D27B-4F13-A775-CA587F3460D2}" type="parTrans" cxnId="{B6EE4C36-164E-46B8-BF49-0D0E97DF937C}">
      <dgm:prSet/>
      <dgm:spPr/>
      <dgm:t>
        <a:bodyPr/>
        <a:lstStyle/>
        <a:p>
          <a:endParaRPr lang="en-US"/>
        </a:p>
      </dgm:t>
    </dgm:pt>
    <dgm:pt modelId="{F3129B55-88F0-4856-9683-1FDFC4A4ECC6}" type="sibTrans" cxnId="{B6EE4C36-164E-46B8-BF49-0D0E97DF937C}">
      <dgm:prSet/>
      <dgm:spPr/>
      <dgm:t>
        <a:bodyPr/>
        <a:lstStyle/>
        <a:p>
          <a:endParaRPr lang="en-US"/>
        </a:p>
      </dgm:t>
    </dgm:pt>
    <dgm:pt modelId="{15F7D3C0-A1BE-4FEF-AA1D-E78B4C1958C3}" type="pres">
      <dgm:prSet presAssocID="{314C6F48-50EC-4BD3-9781-F00714F194A7}" presName="Name0" presStyleCnt="0">
        <dgm:presLayoutVars>
          <dgm:dir/>
          <dgm:animLvl val="lvl"/>
          <dgm:resizeHandles val="exact"/>
        </dgm:presLayoutVars>
      </dgm:prSet>
      <dgm:spPr/>
      <dgm:t>
        <a:bodyPr/>
        <a:lstStyle/>
        <a:p>
          <a:endParaRPr lang="en-US"/>
        </a:p>
      </dgm:t>
    </dgm:pt>
    <dgm:pt modelId="{82CD8A91-F730-43B6-82C9-F4F44A572CFB}" type="pres">
      <dgm:prSet presAssocID="{D9D5574E-77B5-4A21-9FF8-B165D71956F0}" presName="composite" presStyleCnt="0"/>
      <dgm:spPr/>
    </dgm:pt>
    <dgm:pt modelId="{9C4E9F3B-A6CB-4B08-A5C6-40A6FD51E512}" type="pres">
      <dgm:prSet presAssocID="{D9D5574E-77B5-4A21-9FF8-B165D71956F0}" presName="parTx" presStyleLbl="alignNode1" presStyleIdx="0" presStyleCnt="5">
        <dgm:presLayoutVars>
          <dgm:chMax val="0"/>
          <dgm:chPref val="0"/>
          <dgm:bulletEnabled val="1"/>
        </dgm:presLayoutVars>
      </dgm:prSet>
      <dgm:spPr/>
      <dgm:t>
        <a:bodyPr/>
        <a:lstStyle/>
        <a:p>
          <a:endParaRPr lang="en-US"/>
        </a:p>
      </dgm:t>
    </dgm:pt>
    <dgm:pt modelId="{FC8E2A44-9D2B-48B9-86DA-265F7A7F2CA0}" type="pres">
      <dgm:prSet presAssocID="{D9D5574E-77B5-4A21-9FF8-B165D71956F0}" presName="desTx" presStyleLbl="alignAccFollowNode1" presStyleIdx="0" presStyleCnt="5">
        <dgm:presLayoutVars>
          <dgm:bulletEnabled val="1"/>
        </dgm:presLayoutVars>
      </dgm:prSet>
      <dgm:spPr/>
      <dgm:t>
        <a:bodyPr/>
        <a:lstStyle/>
        <a:p>
          <a:endParaRPr lang="en-US"/>
        </a:p>
      </dgm:t>
    </dgm:pt>
    <dgm:pt modelId="{A8F34402-AABC-4C14-AFB9-A8921C75E988}" type="pres">
      <dgm:prSet presAssocID="{F45982E1-09C4-4EFF-91C9-96D15737A16B}" presName="space" presStyleCnt="0"/>
      <dgm:spPr/>
    </dgm:pt>
    <dgm:pt modelId="{D539567E-7ED7-4E1F-9936-9E2801BC9471}" type="pres">
      <dgm:prSet presAssocID="{65C794E8-3DFE-4E57-B82F-12F03E11C652}" presName="composite" presStyleCnt="0"/>
      <dgm:spPr/>
    </dgm:pt>
    <dgm:pt modelId="{3E80D6D2-8771-45C4-A4BE-E31B966C3942}" type="pres">
      <dgm:prSet presAssocID="{65C794E8-3DFE-4E57-B82F-12F03E11C652}" presName="parTx" presStyleLbl="alignNode1" presStyleIdx="1" presStyleCnt="5">
        <dgm:presLayoutVars>
          <dgm:chMax val="0"/>
          <dgm:chPref val="0"/>
          <dgm:bulletEnabled val="1"/>
        </dgm:presLayoutVars>
      </dgm:prSet>
      <dgm:spPr/>
      <dgm:t>
        <a:bodyPr/>
        <a:lstStyle/>
        <a:p>
          <a:endParaRPr lang="en-US"/>
        </a:p>
      </dgm:t>
    </dgm:pt>
    <dgm:pt modelId="{856F1884-1F4D-418D-9890-A2A662E3B89F}" type="pres">
      <dgm:prSet presAssocID="{65C794E8-3DFE-4E57-B82F-12F03E11C652}" presName="desTx" presStyleLbl="alignAccFollowNode1" presStyleIdx="1" presStyleCnt="5">
        <dgm:presLayoutVars>
          <dgm:bulletEnabled val="1"/>
        </dgm:presLayoutVars>
      </dgm:prSet>
      <dgm:spPr/>
      <dgm:t>
        <a:bodyPr/>
        <a:lstStyle/>
        <a:p>
          <a:endParaRPr lang="en-US"/>
        </a:p>
      </dgm:t>
    </dgm:pt>
    <dgm:pt modelId="{56129CBD-AD20-49F0-8DBB-D607A6DC6118}" type="pres">
      <dgm:prSet presAssocID="{71A4A99C-8226-4107-A9E2-E67C995B1D6D}" presName="space" presStyleCnt="0"/>
      <dgm:spPr/>
    </dgm:pt>
    <dgm:pt modelId="{B4CD38A5-E948-4EC8-B9F4-6617F7844DFC}" type="pres">
      <dgm:prSet presAssocID="{841F742E-654D-4306-95E8-0D22E9DC7090}" presName="composite" presStyleCnt="0"/>
      <dgm:spPr/>
    </dgm:pt>
    <dgm:pt modelId="{CB54DDEC-0392-4DB7-BE3C-BAFFD65521C7}" type="pres">
      <dgm:prSet presAssocID="{841F742E-654D-4306-95E8-0D22E9DC7090}" presName="parTx" presStyleLbl="alignNode1" presStyleIdx="2" presStyleCnt="5" custScaleY="100001">
        <dgm:presLayoutVars>
          <dgm:chMax val="0"/>
          <dgm:chPref val="0"/>
          <dgm:bulletEnabled val="1"/>
        </dgm:presLayoutVars>
      </dgm:prSet>
      <dgm:spPr/>
      <dgm:t>
        <a:bodyPr/>
        <a:lstStyle/>
        <a:p>
          <a:endParaRPr lang="en-US"/>
        </a:p>
      </dgm:t>
    </dgm:pt>
    <dgm:pt modelId="{B5C0140D-2151-4725-BABD-052ABE0930A8}" type="pres">
      <dgm:prSet presAssocID="{841F742E-654D-4306-95E8-0D22E9DC7090}" presName="desTx" presStyleLbl="alignAccFollowNode1" presStyleIdx="2" presStyleCnt="5">
        <dgm:presLayoutVars>
          <dgm:bulletEnabled val="1"/>
        </dgm:presLayoutVars>
      </dgm:prSet>
      <dgm:spPr/>
      <dgm:t>
        <a:bodyPr/>
        <a:lstStyle/>
        <a:p>
          <a:endParaRPr lang="en-US"/>
        </a:p>
      </dgm:t>
    </dgm:pt>
    <dgm:pt modelId="{2031F9D6-62BB-4600-AD3F-B9A0255BC2C6}" type="pres">
      <dgm:prSet presAssocID="{84E2974B-0DFB-40FC-ABDC-F6A15822AFA5}" presName="space" presStyleCnt="0"/>
      <dgm:spPr/>
    </dgm:pt>
    <dgm:pt modelId="{54E9DE33-1808-44B9-BD66-B8E5E853CB19}" type="pres">
      <dgm:prSet presAssocID="{596A8240-AE22-4F81-9BB5-22B9C91705D4}" presName="composite" presStyleCnt="0"/>
      <dgm:spPr/>
    </dgm:pt>
    <dgm:pt modelId="{D73CED24-27C1-4851-ACD6-BC5637349080}" type="pres">
      <dgm:prSet presAssocID="{596A8240-AE22-4F81-9BB5-22B9C91705D4}" presName="parTx" presStyleLbl="alignNode1" presStyleIdx="3" presStyleCnt="5">
        <dgm:presLayoutVars>
          <dgm:chMax val="0"/>
          <dgm:chPref val="0"/>
          <dgm:bulletEnabled val="1"/>
        </dgm:presLayoutVars>
      </dgm:prSet>
      <dgm:spPr/>
      <dgm:t>
        <a:bodyPr/>
        <a:lstStyle/>
        <a:p>
          <a:endParaRPr lang="en-US"/>
        </a:p>
      </dgm:t>
    </dgm:pt>
    <dgm:pt modelId="{4286E829-6E13-4763-8AA3-17E50C03E251}" type="pres">
      <dgm:prSet presAssocID="{596A8240-AE22-4F81-9BB5-22B9C91705D4}" presName="desTx" presStyleLbl="alignAccFollowNode1" presStyleIdx="3" presStyleCnt="5">
        <dgm:presLayoutVars>
          <dgm:bulletEnabled val="1"/>
        </dgm:presLayoutVars>
      </dgm:prSet>
      <dgm:spPr/>
      <dgm:t>
        <a:bodyPr/>
        <a:lstStyle/>
        <a:p>
          <a:endParaRPr lang="en-US"/>
        </a:p>
      </dgm:t>
    </dgm:pt>
    <dgm:pt modelId="{225BD557-C8B2-460A-8843-71128B81E6EF}" type="pres">
      <dgm:prSet presAssocID="{5ABC3E43-6455-4DD4-BAF8-498C86850FDE}" presName="space" presStyleCnt="0"/>
      <dgm:spPr/>
    </dgm:pt>
    <dgm:pt modelId="{42A04D48-CB92-47ED-8E71-F5F0BB34DC60}" type="pres">
      <dgm:prSet presAssocID="{D3FD8AB0-D5FD-4FE6-A6D1-3B9528844186}" presName="composite" presStyleCnt="0"/>
      <dgm:spPr/>
    </dgm:pt>
    <dgm:pt modelId="{356B96C9-3317-4A12-A871-B95A40BA9F91}" type="pres">
      <dgm:prSet presAssocID="{D3FD8AB0-D5FD-4FE6-A6D1-3B9528844186}" presName="parTx" presStyleLbl="alignNode1" presStyleIdx="4" presStyleCnt="5">
        <dgm:presLayoutVars>
          <dgm:chMax val="0"/>
          <dgm:chPref val="0"/>
          <dgm:bulletEnabled val="1"/>
        </dgm:presLayoutVars>
      </dgm:prSet>
      <dgm:spPr/>
      <dgm:t>
        <a:bodyPr/>
        <a:lstStyle/>
        <a:p>
          <a:endParaRPr lang="en-US"/>
        </a:p>
      </dgm:t>
    </dgm:pt>
    <dgm:pt modelId="{17171647-5734-4AFE-8B2E-4B09B6ACFE69}" type="pres">
      <dgm:prSet presAssocID="{D3FD8AB0-D5FD-4FE6-A6D1-3B9528844186}" presName="desTx" presStyleLbl="alignAccFollowNode1" presStyleIdx="4" presStyleCnt="5">
        <dgm:presLayoutVars>
          <dgm:bulletEnabled val="1"/>
        </dgm:presLayoutVars>
      </dgm:prSet>
      <dgm:spPr/>
      <dgm:t>
        <a:bodyPr/>
        <a:lstStyle/>
        <a:p>
          <a:endParaRPr lang="en-US"/>
        </a:p>
      </dgm:t>
    </dgm:pt>
  </dgm:ptLst>
  <dgm:cxnLst>
    <dgm:cxn modelId="{D2B50F37-0623-4F66-ADE0-49F7716685C1}" srcId="{D3FD8AB0-D5FD-4FE6-A6D1-3B9528844186}" destId="{03E97EF0-19D5-486F-89B8-8679CA1F2202}" srcOrd="0" destOrd="0" parTransId="{745D405F-7789-4FEF-B5CD-DD248D599A0E}" sibTransId="{F483EE65-88E6-4F12-8B9B-7BF3202773AE}"/>
    <dgm:cxn modelId="{D94E5503-2118-46F3-9C04-EB325E9AC3DF}" srcId="{596A8240-AE22-4F81-9BB5-22B9C91705D4}" destId="{46DB21D7-A499-4D68-A61B-E8EDD911AAB6}" srcOrd="0" destOrd="0" parTransId="{23DE0456-E9A8-4FC8-BB4A-B28A5BB8C657}" sibTransId="{61C45519-CFDE-46AD-8649-F268837706D9}"/>
    <dgm:cxn modelId="{E63FF3A9-A6F3-4B51-A2C3-C6A17CE301BE}" type="presOf" srcId="{07F60D67-7942-4E96-95FC-120BA1D66AAB}" destId="{FC8E2A44-9D2B-48B9-86DA-265F7A7F2CA0}" srcOrd="0" destOrd="0" presId="urn:microsoft.com/office/officeart/2005/8/layout/hList1"/>
    <dgm:cxn modelId="{48FF14AD-735D-48A1-8196-758530C78179}" type="presOf" srcId="{F965496A-E5A5-476A-B50B-F0DBD5E0DC9D}" destId="{B5C0140D-2151-4725-BABD-052ABE0930A8}" srcOrd="0" destOrd="0" presId="urn:microsoft.com/office/officeart/2005/8/layout/hList1"/>
    <dgm:cxn modelId="{54E9A41A-9C53-45DA-9A7D-29DDD6FAA45E}" srcId="{314C6F48-50EC-4BD3-9781-F00714F194A7}" destId="{65C794E8-3DFE-4E57-B82F-12F03E11C652}" srcOrd="1" destOrd="0" parTransId="{8DB979C7-9352-4148-A79F-8422141DEB60}" sibTransId="{71A4A99C-8226-4107-A9E2-E67C995B1D6D}"/>
    <dgm:cxn modelId="{247A9CDE-2811-402D-B7DA-3A94A7ABAF7E}" srcId="{D9D5574E-77B5-4A21-9FF8-B165D71956F0}" destId="{26A1A056-4161-4953-A994-18F0D0557C8F}" srcOrd="1" destOrd="0" parTransId="{E942DDDD-690D-4548-B00C-984787E9424A}" sibTransId="{2E704D4B-F3F2-4993-B1B2-FD3CCBA3C372}"/>
    <dgm:cxn modelId="{96FBE0AC-9E9E-4BC7-8A10-4BD8BED84BDF}" srcId="{314C6F48-50EC-4BD3-9781-F00714F194A7}" destId="{596A8240-AE22-4F81-9BB5-22B9C91705D4}" srcOrd="3" destOrd="0" parTransId="{F7736B14-BCAB-49E0-A9C0-F3A29575D885}" sibTransId="{5ABC3E43-6455-4DD4-BAF8-498C86850FDE}"/>
    <dgm:cxn modelId="{5C807464-5B3A-4CC8-9C08-A6713A6E60BE}" srcId="{841F742E-654D-4306-95E8-0D22E9DC7090}" destId="{11E06025-34C3-44D9-988A-F49F403FFCDC}" srcOrd="1" destOrd="0" parTransId="{01806BC0-2553-46E7-8D96-367541AB8E7A}" sibTransId="{5760A0BA-3225-4DA0-BCC9-CC97FEE56A26}"/>
    <dgm:cxn modelId="{6A42EADE-AE22-4DDD-9547-277CBFA0E3F1}" type="presOf" srcId="{5B19D5BF-BB4B-4CC7-B6C7-EFA7F1013994}" destId="{4286E829-6E13-4763-8AA3-17E50C03E251}" srcOrd="0" destOrd="2" presId="urn:microsoft.com/office/officeart/2005/8/layout/hList1"/>
    <dgm:cxn modelId="{0E3A33AF-27B9-4270-8A07-C12D5C3A7AD3}" srcId="{65C794E8-3DFE-4E57-B82F-12F03E11C652}" destId="{2FA3AC9C-098B-43C7-8A7A-4B8687D710F5}" srcOrd="0" destOrd="0" parTransId="{53920ED5-59D9-4694-8FAF-9E2710BCC3DC}" sibTransId="{52C7694B-33E2-4C24-8377-01237156CA08}"/>
    <dgm:cxn modelId="{D435CAF9-3899-4909-AF15-514F08AA2A10}" type="presOf" srcId="{314C6F48-50EC-4BD3-9781-F00714F194A7}" destId="{15F7D3C0-A1BE-4FEF-AA1D-E78B4C1958C3}" srcOrd="0" destOrd="0" presId="urn:microsoft.com/office/officeart/2005/8/layout/hList1"/>
    <dgm:cxn modelId="{DAAC294E-364C-4DF4-85DD-A74E64B04D24}" type="presOf" srcId="{596A8240-AE22-4F81-9BB5-22B9C91705D4}" destId="{D73CED24-27C1-4851-ACD6-BC5637349080}" srcOrd="0" destOrd="0" presId="urn:microsoft.com/office/officeart/2005/8/layout/hList1"/>
    <dgm:cxn modelId="{DBFA6386-E25A-413D-A089-84D75DFDB9BF}" srcId="{D9D5574E-77B5-4A21-9FF8-B165D71956F0}" destId="{07F60D67-7942-4E96-95FC-120BA1D66AAB}" srcOrd="0" destOrd="0" parTransId="{73B1A41B-BD70-4C12-AC5F-4640C6D6DB84}" sibTransId="{20D64458-9284-475C-8CA8-05A0FDD3AA92}"/>
    <dgm:cxn modelId="{4C57D145-5685-48E1-865B-73AE743E2FB3}" type="presOf" srcId="{65C794E8-3DFE-4E57-B82F-12F03E11C652}" destId="{3E80D6D2-8771-45C4-A4BE-E31B966C3942}" srcOrd="0" destOrd="0" presId="urn:microsoft.com/office/officeart/2005/8/layout/hList1"/>
    <dgm:cxn modelId="{2DA2217F-AFE0-4212-8297-34558C2C00E5}" type="presOf" srcId="{841F742E-654D-4306-95E8-0D22E9DC7090}" destId="{CB54DDEC-0392-4DB7-BE3C-BAFFD65521C7}" srcOrd="0" destOrd="0" presId="urn:microsoft.com/office/officeart/2005/8/layout/hList1"/>
    <dgm:cxn modelId="{5FED19BD-D0CF-42B2-82DF-9D214F1ABF5D}" srcId="{65C794E8-3DFE-4E57-B82F-12F03E11C652}" destId="{BCA071AE-4460-408E-85DE-487C8217FDDE}" srcOrd="1" destOrd="0" parTransId="{F0A953A8-6302-4509-9593-7339B60BC524}" sibTransId="{BC34FC04-38B5-4E24-9379-3BD1E4F1914A}"/>
    <dgm:cxn modelId="{2A4ED801-D9ED-4FDE-B18F-ADD226C6AECF}" srcId="{596A8240-AE22-4F81-9BB5-22B9C91705D4}" destId="{FFB2A3C9-D925-4D83-9F3A-C9E8D4FD47C2}" srcOrd="1" destOrd="0" parTransId="{4ED15612-BFC0-42EB-99C2-D568E8B9DFC2}" sibTransId="{3E444F95-4C90-45AA-93A4-5D0504C38E6A}"/>
    <dgm:cxn modelId="{FEDEED05-5669-4185-BE86-7D440637550D}" type="presOf" srcId="{11E06025-34C3-44D9-988A-F49F403FFCDC}" destId="{B5C0140D-2151-4725-BABD-052ABE0930A8}" srcOrd="0" destOrd="1" presId="urn:microsoft.com/office/officeart/2005/8/layout/hList1"/>
    <dgm:cxn modelId="{F4652F20-033F-4A2E-B4EB-B6B9D7476C0D}" type="presOf" srcId="{2FA3AC9C-098B-43C7-8A7A-4B8687D710F5}" destId="{856F1884-1F4D-418D-9890-A2A662E3B89F}" srcOrd="0" destOrd="0" presId="urn:microsoft.com/office/officeart/2005/8/layout/hList1"/>
    <dgm:cxn modelId="{B6EE4C36-164E-46B8-BF49-0D0E97DF937C}" srcId="{D3FD8AB0-D5FD-4FE6-A6D1-3B9528844186}" destId="{A913E9F3-D1DE-4D1C-B3FC-E499FF9D55D5}" srcOrd="1" destOrd="0" parTransId="{27729E51-D27B-4F13-A775-CA587F3460D2}" sibTransId="{F3129B55-88F0-4856-9683-1FDFC4A4ECC6}"/>
    <dgm:cxn modelId="{653475D3-F461-41D0-A0D7-0E9709CC02F6}" srcId="{841F742E-654D-4306-95E8-0D22E9DC7090}" destId="{F965496A-E5A5-476A-B50B-F0DBD5E0DC9D}" srcOrd="0" destOrd="0" parTransId="{697F883D-8880-4AAA-9518-59277BF12FB9}" sibTransId="{505CD878-A170-47E3-BB93-67FDCCE6B2E1}"/>
    <dgm:cxn modelId="{68C6BA29-6D03-4558-A81C-E5070B148681}" type="presOf" srcId="{26A1A056-4161-4953-A994-18F0D0557C8F}" destId="{FC8E2A44-9D2B-48B9-86DA-265F7A7F2CA0}" srcOrd="0" destOrd="1" presId="urn:microsoft.com/office/officeart/2005/8/layout/hList1"/>
    <dgm:cxn modelId="{28198D1F-263B-4AA0-AE39-C924C8E9BED0}" srcId="{314C6F48-50EC-4BD3-9781-F00714F194A7}" destId="{D3FD8AB0-D5FD-4FE6-A6D1-3B9528844186}" srcOrd="4" destOrd="0" parTransId="{1188B0EB-58FD-4ACB-9DB1-A09063295591}" sibTransId="{9F775BE2-9576-4CCD-B73C-8FAD31C53D4F}"/>
    <dgm:cxn modelId="{9AA35563-C22D-4821-8AA9-C410064982AE}" type="presOf" srcId="{BCA071AE-4460-408E-85DE-487C8217FDDE}" destId="{856F1884-1F4D-418D-9890-A2A662E3B89F}" srcOrd="0" destOrd="1" presId="urn:microsoft.com/office/officeart/2005/8/layout/hList1"/>
    <dgm:cxn modelId="{87B0197B-1990-46B2-96E9-32F6D30C6ED1}" srcId="{596A8240-AE22-4F81-9BB5-22B9C91705D4}" destId="{5B19D5BF-BB4B-4CC7-B6C7-EFA7F1013994}" srcOrd="2" destOrd="0" parTransId="{0FDE89AE-8F6F-431E-84C8-20C15E00A901}" sibTransId="{DBE6111D-1AD1-4286-A2B4-857E4181E69A}"/>
    <dgm:cxn modelId="{41C0D7E5-FC40-4DCD-91DE-22657377212C}" type="presOf" srcId="{D3FD8AB0-D5FD-4FE6-A6D1-3B9528844186}" destId="{356B96C9-3317-4A12-A871-B95A40BA9F91}" srcOrd="0" destOrd="0" presId="urn:microsoft.com/office/officeart/2005/8/layout/hList1"/>
    <dgm:cxn modelId="{2F4933ED-D341-40F1-844C-695742BC709E}" srcId="{314C6F48-50EC-4BD3-9781-F00714F194A7}" destId="{D9D5574E-77B5-4A21-9FF8-B165D71956F0}" srcOrd="0" destOrd="0" parTransId="{60496626-5636-4D54-BD3E-5988CE5156C4}" sibTransId="{F45982E1-09C4-4EFF-91C9-96D15737A16B}"/>
    <dgm:cxn modelId="{054E2927-2D90-4C47-8819-9F7D9A472E1F}" type="presOf" srcId="{FFB2A3C9-D925-4D83-9F3A-C9E8D4FD47C2}" destId="{4286E829-6E13-4763-8AA3-17E50C03E251}" srcOrd="0" destOrd="1" presId="urn:microsoft.com/office/officeart/2005/8/layout/hList1"/>
    <dgm:cxn modelId="{38438C1D-C3F5-466B-AD27-A6F88A3D0840}" type="presOf" srcId="{03E97EF0-19D5-486F-89B8-8679CA1F2202}" destId="{17171647-5734-4AFE-8B2E-4B09B6ACFE69}" srcOrd="0" destOrd="0" presId="urn:microsoft.com/office/officeart/2005/8/layout/hList1"/>
    <dgm:cxn modelId="{B3C49D9D-1AB3-448E-85E2-67C5B1D214F4}" srcId="{314C6F48-50EC-4BD3-9781-F00714F194A7}" destId="{841F742E-654D-4306-95E8-0D22E9DC7090}" srcOrd="2" destOrd="0" parTransId="{204BCD36-F019-4621-B1FB-15F75E6EE5F7}" sibTransId="{84E2974B-0DFB-40FC-ABDC-F6A15822AFA5}"/>
    <dgm:cxn modelId="{99C226BA-1B32-449D-97D1-0176ED8DDEE9}" type="presOf" srcId="{A913E9F3-D1DE-4D1C-B3FC-E499FF9D55D5}" destId="{17171647-5734-4AFE-8B2E-4B09B6ACFE69}" srcOrd="0" destOrd="1" presId="urn:microsoft.com/office/officeart/2005/8/layout/hList1"/>
    <dgm:cxn modelId="{EFFFEDA9-2E15-45CE-A11F-873D8C87D73C}" type="presOf" srcId="{D9D5574E-77B5-4A21-9FF8-B165D71956F0}" destId="{9C4E9F3B-A6CB-4B08-A5C6-40A6FD51E512}" srcOrd="0" destOrd="0" presId="urn:microsoft.com/office/officeart/2005/8/layout/hList1"/>
    <dgm:cxn modelId="{2FCBC768-3144-4D62-910C-D69A7691F48A}" type="presOf" srcId="{46DB21D7-A499-4D68-A61B-E8EDD911AAB6}" destId="{4286E829-6E13-4763-8AA3-17E50C03E251}" srcOrd="0" destOrd="0" presId="urn:microsoft.com/office/officeart/2005/8/layout/hList1"/>
    <dgm:cxn modelId="{7279DDC5-5FE9-4153-9F52-CC4C7CDAF2BB}" type="presParOf" srcId="{15F7D3C0-A1BE-4FEF-AA1D-E78B4C1958C3}" destId="{82CD8A91-F730-43B6-82C9-F4F44A572CFB}" srcOrd="0" destOrd="0" presId="urn:microsoft.com/office/officeart/2005/8/layout/hList1"/>
    <dgm:cxn modelId="{EBA3C007-C193-4E24-8F19-7C1446CFB9C3}" type="presParOf" srcId="{82CD8A91-F730-43B6-82C9-F4F44A572CFB}" destId="{9C4E9F3B-A6CB-4B08-A5C6-40A6FD51E512}" srcOrd="0" destOrd="0" presId="urn:microsoft.com/office/officeart/2005/8/layout/hList1"/>
    <dgm:cxn modelId="{0D2A25DC-EDFE-4C65-80E5-2F1350762DE1}" type="presParOf" srcId="{82CD8A91-F730-43B6-82C9-F4F44A572CFB}" destId="{FC8E2A44-9D2B-48B9-86DA-265F7A7F2CA0}" srcOrd="1" destOrd="0" presId="urn:microsoft.com/office/officeart/2005/8/layout/hList1"/>
    <dgm:cxn modelId="{1A9005CA-38FF-43D9-8278-93AE9460AFA3}" type="presParOf" srcId="{15F7D3C0-A1BE-4FEF-AA1D-E78B4C1958C3}" destId="{A8F34402-AABC-4C14-AFB9-A8921C75E988}" srcOrd="1" destOrd="0" presId="urn:microsoft.com/office/officeart/2005/8/layout/hList1"/>
    <dgm:cxn modelId="{9A71C922-5983-46AA-AC46-3701060AFF09}" type="presParOf" srcId="{15F7D3C0-A1BE-4FEF-AA1D-E78B4C1958C3}" destId="{D539567E-7ED7-4E1F-9936-9E2801BC9471}" srcOrd="2" destOrd="0" presId="urn:microsoft.com/office/officeart/2005/8/layout/hList1"/>
    <dgm:cxn modelId="{9B67F37B-A1A0-4B77-B2C3-0CA7B01CBFF8}" type="presParOf" srcId="{D539567E-7ED7-4E1F-9936-9E2801BC9471}" destId="{3E80D6D2-8771-45C4-A4BE-E31B966C3942}" srcOrd="0" destOrd="0" presId="urn:microsoft.com/office/officeart/2005/8/layout/hList1"/>
    <dgm:cxn modelId="{B7E6D8D6-8628-42A0-BC81-4CD418873355}" type="presParOf" srcId="{D539567E-7ED7-4E1F-9936-9E2801BC9471}" destId="{856F1884-1F4D-418D-9890-A2A662E3B89F}" srcOrd="1" destOrd="0" presId="urn:microsoft.com/office/officeart/2005/8/layout/hList1"/>
    <dgm:cxn modelId="{B5A34309-C546-4F90-B782-59DBB5BF6D6A}" type="presParOf" srcId="{15F7D3C0-A1BE-4FEF-AA1D-E78B4C1958C3}" destId="{56129CBD-AD20-49F0-8DBB-D607A6DC6118}" srcOrd="3" destOrd="0" presId="urn:microsoft.com/office/officeart/2005/8/layout/hList1"/>
    <dgm:cxn modelId="{99AAE6D3-6E23-4A25-AFC9-A12E09609808}" type="presParOf" srcId="{15F7D3C0-A1BE-4FEF-AA1D-E78B4C1958C3}" destId="{B4CD38A5-E948-4EC8-B9F4-6617F7844DFC}" srcOrd="4" destOrd="0" presId="urn:microsoft.com/office/officeart/2005/8/layout/hList1"/>
    <dgm:cxn modelId="{7A33AF61-BAB5-4FBC-8862-D1CD5A1FA87E}" type="presParOf" srcId="{B4CD38A5-E948-4EC8-B9F4-6617F7844DFC}" destId="{CB54DDEC-0392-4DB7-BE3C-BAFFD65521C7}" srcOrd="0" destOrd="0" presId="urn:microsoft.com/office/officeart/2005/8/layout/hList1"/>
    <dgm:cxn modelId="{FE47FB82-B019-4116-B79C-6F8DD4B58B1A}" type="presParOf" srcId="{B4CD38A5-E948-4EC8-B9F4-6617F7844DFC}" destId="{B5C0140D-2151-4725-BABD-052ABE0930A8}" srcOrd="1" destOrd="0" presId="urn:microsoft.com/office/officeart/2005/8/layout/hList1"/>
    <dgm:cxn modelId="{3853EB58-739F-4351-9141-481C443E9271}" type="presParOf" srcId="{15F7D3C0-A1BE-4FEF-AA1D-E78B4C1958C3}" destId="{2031F9D6-62BB-4600-AD3F-B9A0255BC2C6}" srcOrd="5" destOrd="0" presId="urn:microsoft.com/office/officeart/2005/8/layout/hList1"/>
    <dgm:cxn modelId="{295FC019-CE2C-4296-B926-E51CFEB72BDD}" type="presParOf" srcId="{15F7D3C0-A1BE-4FEF-AA1D-E78B4C1958C3}" destId="{54E9DE33-1808-44B9-BD66-B8E5E853CB19}" srcOrd="6" destOrd="0" presId="urn:microsoft.com/office/officeart/2005/8/layout/hList1"/>
    <dgm:cxn modelId="{CAD8C495-C387-46B6-8A8D-4338346CDCDE}" type="presParOf" srcId="{54E9DE33-1808-44B9-BD66-B8E5E853CB19}" destId="{D73CED24-27C1-4851-ACD6-BC5637349080}" srcOrd="0" destOrd="0" presId="urn:microsoft.com/office/officeart/2005/8/layout/hList1"/>
    <dgm:cxn modelId="{EFB509FF-F01D-444E-AF3B-88D6749326AF}" type="presParOf" srcId="{54E9DE33-1808-44B9-BD66-B8E5E853CB19}" destId="{4286E829-6E13-4763-8AA3-17E50C03E251}" srcOrd="1" destOrd="0" presId="urn:microsoft.com/office/officeart/2005/8/layout/hList1"/>
    <dgm:cxn modelId="{CE7AD8CB-7B80-4DAB-9F1B-C325EBD47395}" type="presParOf" srcId="{15F7D3C0-A1BE-4FEF-AA1D-E78B4C1958C3}" destId="{225BD557-C8B2-460A-8843-71128B81E6EF}" srcOrd="7" destOrd="0" presId="urn:microsoft.com/office/officeart/2005/8/layout/hList1"/>
    <dgm:cxn modelId="{85005C20-09D8-493C-B06E-D2252CA521C4}" type="presParOf" srcId="{15F7D3C0-A1BE-4FEF-AA1D-E78B4C1958C3}" destId="{42A04D48-CB92-47ED-8E71-F5F0BB34DC60}" srcOrd="8" destOrd="0" presId="urn:microsoft.com/office/officeart/2005/8/layout/hList1"/>
    <dgm:cxn modelId="{96E2ECC4-3241-4441-9738-4DFCDCB4596A}" type="presParOf" srcId="{42A04D48-CB92-47ED-8E71-F5F0BB34DC60}" destId="{356B96C9-3317-4A12-A871-B95A40BA9F91}" srcOrd="0" destOrd="0" presId="urn:microsoft.com/office/officeart/2005/8/layout/hList1"/>
    <dgm:cxn modelId="{89DBDA55-777D-4C2F-BAD8-EBDBA8FD8BEA}" type="presParOf" srcId="{42A04D48-CB92-47ED-8E71-F5F0BB34DC60}" destId="{17171647-5734-4AFE-8B2E-4B09B6ACFE6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E9F3B-A6CB-4B08-A5C6-40A6FD51E512}">
      <dsp:nvSpPr>
        <dsp:cNvPr id="0" name=""/>
        <dsp:cNvSpPr/>
      </dsp:nvSpPr>
      <dsp:spPr>
        <a:xfrm>
          <a:off x="3810" y="1305511"/>
          <a:ext cx="1460499" cy="584194"/>
        </a:xfrm>
        <a:prstGeom prst="rect">
          <a:avLst/>
        </a:prstGeom>
        <a:blipFill rotWithShape="0">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iPhone</a:t>
          </a:r>
          <a:endParaRPr lang="en-US" sz="1500" kern="1200" dirty="0"/>
        </a:p>
      </dsp:txBody>
      <dsp:txXfrm>
        <a:off x="3810" y="1305511"/>
        <a:ext cx="1460499" cy="584194"/>
      </dsp:txXfrm>
    </dsp:sp>
    <dsp:sp modelId="{FC8E2A44-9D2B-48B9-86DA-265F7A7F2CA0}">
      <dsp:nvSpPr>
        <dsp:cNvPr id="0" name=""/>
        <dsp:cNvSpPr/>
      </dsp:nvSpPr>
      <dsp:spPr>
        <a:xfrm>
          <a:off x="3810" y="1889705"/>
          <a:ext cx="1460499" cy="222345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t>iPhone 14</a:t>
          </a:r>
          <a:r>
            <a:rPr lang="en-US" sz="1000" kern="1200" dirty="0" smtClean="0"/>
            <a:t>: Features a 6.1-inch Super Retina XDR display, A15 Bionic chip, dual-camera system with improved low-light performance, and long battery life. Available in various colors.</a:t>
          </a:r>
          <a:endParaRPr lang="en-US" sz="1000" kern="1200" dirty="0"/>
        </a:p>
        <a:p>
          <a:pPr marL="57150" lvl="1" indent="-57150" algn="l" defTabSz="444500">
            <a:lnSpc>
              <a:spcPct val="90000"/>
            </a:lnSpc>
            <a:spcBef>
              <a:spcPct val="0"/>
            </a:spcBef>
            <a:spcAft>
              <a:spcPct val="15000"/>
            </a:spcAft>
            <a:buChar char="••"/>
          </a:pPr>
          <a:r>
            <a:rPr lang="en-US" sz="1000" b="1" kern="1200" dirty="0" smtClean="0"/>
            <a:t>iPhone SE (3rd Generation)</a:t>
          </a:r>
          <a:r>
            <a:rPr lang="en-US" sz="1000" kern="1200" dirty="0" smtClean="0"/>
            <a:t>: Compact design with a 4.7-inch Retina HD display, powered by the A15 Bionic chip, and features Touch ID for secure authentication.</a:t>
          </a:r>
          <a:endParaRPr lang="en-US" sz="1000" kern="1200" dirty="0"/>
        </a:p>
      </dsp:txBody>
      <dsp:txXfrm>
        <a:off x="3810" y="1889705"/>
        <a:ext cx="1460499" cy="2223450"/>
      </dsp:txXfrm>
    </dsp:sp>
    <dsp:sp modelId="{3E80D6D2-8771-45C4-A4BE-E31B966C3942}">
      <dsp:nvSpPr>
        <dsp:cNvPr id="0" name=""/>
        <dsp:cNvSpPr/>
      </dsp:nvSpPr>
      <dsp:spPr>
        <a:xfrm>
          <a:off x="1668780" y="1305511"/>
          <a:ext cx="1460499" cy="584194"/>
        </a:xfrm>
        <a:prstGeom prst="rect">
          <a:avLst/>
        </a:prstGeom>
        <a:blipFill rotWithShape="0">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iPad</a:t>
          </a:r>
          <a:endParaRPr lang="en-US" sz="1500" kern="1200" dirty="0"/>
        </a:p>
      </dsp:txBody>
      <dsp:txXfrm>
        <a:off x="1668780" y="1305511"/>
        <a:ext cx="1460499" cy="584194"/>
      </dsp:txXfrm>
    </dsp:sp>
    <dsp:sp modelId="{856F1884-1F4D-418D-9890-A2A662E3B89F}">
      <dsp:nvSpPr>
        <dsp:cNvPr id="0" name=""/>
        <dsp:cNvSpPr/>
      </dsp:nvSpPr>
      <dsp:spPr>
        <a:xfrm>
          <a:off x="1668780" y="1889705"/>
          <a:ext cx="1460499" cy="222345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t>Pad Pro</a:t>
          </a:r>
          <a:r>
            <a:rPr lang="en-US" sz="1000" kern="1200" dirty="0" smtClean="0"/>
            <a:t>: Available in 11-inch and 12.9-inch sizes, it boasts the M1 chip, Liquid Retina display, and support for Apple Pencil (2nd generation) and Magic Keyboard, making it ideal for creative and professional use.</a:t>
          </a:r>
          <a:endParaRPr lang="en-US" sz="1000" kern="1200" dirty="0"/>
        </a:p>
        <a:p>
          <a:pPr marL="57150" lvl="1" indent="-57150" algn="l" defTabSz="444500">
            <a:lnSpc>
              <a:spcPct val="90000"/>
            </a:lnSpc>
            <a:spcBef>
              <a:spcPct val="0"/>
            </a:spcBef>
            <a:spcAft>
              <a:spcPct val="15000"/>
            </a:spcAft>
            <a:buChar char="••"/>
          </a:pPr>
          <a:r>
            <a:rPr lang="en-US" sz="1000" b="1" kern="1200" dirty="0" smtClean="0"/>
            <a:t>iPad Air</a:t>
          </a:r>
          <a:r>
            <a:rPr lang="en-US" sz="1000" kern="1200" dirty="0" smtClean="0"/>
            <a:t>: Features a 10.9-inch Liquid Retina display, powered by the M1 chip, and supports Apple Pencil and Magic Keyboard, blending power and portability.</a:t>
          </a:r>
          <a:endParaRPr lang="en-US" sz="1000" kern="1200" dirty="0"/>
        </a:p>
      </dsp:txBody>
      <dsp:txXfrm>
        <a:off x="1668780" y="1889705"/>
        <a:ext cx="1460499" cy="2223450"/>
      </dsp:txXfrm>
    </dsp:sp>
    <dsp:sp modelId="{CB54DDEC-0392-4DB7-BE3C-BAFFD65521C7}">
      <dsp:nvSpPr>
        <dsp:cNvPr id="0" name=""/>
        <dsp:cNvSpPr/>
      </dsp:nvSpPr>
      <dsp:spPr>
        <a:xfrm>
          <a:off x="3333750" y="1305509"/>
          <a:ext cx="1460500" cy="584200"/>
        </a:xfrm>
        <a:prstGeom prst="rect">
          <a:avLst/>
        </a:prstGeom>
        <a:blipFill rotWithShape="0">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Mac</a:t>
          </a:r>
          <a:endParaRPr lang="en-US" sz="1500" kern="1200" dirty="0"/>
        </a:p>
      </dsp:txBody>
      <dsp:txXfrm>
        <a:off x="3333750" y="1305509"/>
        <a:ext cx="1460500" cy="584200"/>
      </dsp:txXfrm>
    </dsp:sp>
    <dsp:sp modelId="{B5C0140D-2151-4725-BABD-052ABE0930A8}">
      <dsp:nvSpPr>
        <dsp:cNvPr id="0" name=""/>
        <dsp:cNvSpPr/>
      </dsp:nvSpPr>
      <dsp:spPr>
        <a:xfrm>
          <a:off x="3333750" y="1889707"/>
          <a:ext cx="1460500" cy="222345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t>MacBook Air</a:t>
          </a:r>
          <a:r>
            <a:rPr lang="en-US" sz="1000" kern="1200" dirty="0" smtClean="0"/>
            <a:t>: Sleek and lightweight with a Retina display, powered by the M2 chip, offering impressive performance and battery life. Ideal for everyday tasks and light creative work.</a:t>
          </a:r>
          <a:endParaRPr lang="en-US" sz="1000" kern="1200" dirty="0"/>
        </a:p>
        <a:p>
          <a:pPr marL="57150" lvl="1" indent="-57150" algn="l" defTabSz="444500">
            <a:lnSpc>
              <a:spcPct val="90000"/>
            </a:lnSpc>
            <a:spcBef>
              <a:spcPct val="0"/>
            </a:spcBef>
            <a:spcAft>
              <a:spcPct val="15000"/>
            </a:spcAft>
            <a:buChar char="••"/>
          </a:pPr>
          <a:r>
            <a:rPr lang="en-US" sz="1000" b="1" kern="1200" dirty="0" smtClean="0"/>
            <a:t>MacBook Pro</a:t>
          </a:r>
          <a:r>
            <a:rPr lang="en-US" sz="1000" kern="1200" dirty="0" smtClean="0"/>
            <a:t>: Available in 14-inch and 16-inch models, equipped with the M1 Pro or M1 Max chips, designed for professionals needing high performance for demanding applications</a:t>
          </a:r>
          <a:endParaRPr lang="en-US" sz="1000" kern="1200" dirty="0"/>
        </a:p>
      </dsp:txBody>
      <dsp:txXfrm>
        <a:off x="3333750" y="1889707"/>
        <a:ext cx="1460500" cy="2223450"/>
      </dsp:txXfrm>
    </dsp:sp>
    <dsp:sp modelId="{D73CED24-27C1-4851-ACD6-BC5637349080}">
      <dsp:nvSpPr>
        <dsp:cNvPr id="0" name=""/>
        <dsp:cNvSpPr/>
      </dsp:nvSpPr>
      <dsp:spPr>
        <a:xfrm>
          <a:off x="4998720" y="1305511"/>
          <a:ext cx="1460499" cy="584194"/>
        </a:xfrm>
        <a:prstGeom prst="rect">
          <a:avLst/>
        </a:prstGeom>
        <a:blipFill rotWithShape="0">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Apple </a:t>
          </a:r>
        </a:p>
        <a:p>
          <a:pPr lvl="0" algn="ctr" defTabSz="666750">
            <a:lnSpc>
              <a:spcPct val="90000"/>
            </a:lnSpc>
            <a:spcBef>
              <a:spcPct val="0"/>
            </a:spcBef>
            <a:spcAft>
              <a:spcPct val="35000"/>
            </a:spcAft>
          </a:pPr>
          <a:r>
            <a:rPr lang="en-US" sz="1500" kern="1200" dirty="0" smtClean="0"/>
            <a:t>Watch</a:t>
          </a:r>
          <a:endParaRPr lang="en-US" sz="1500" kern="1200" dirty="0"/>
        </a:p>
      </dsp:txBody>
      <dsp:txXfrm>
        <a:off x="4998720" y="1305511"/>
        <a:ext cx="1460499" cy="584194"/>
      </dsp:txXfrm>
    </dsp:sp>
    <dsp:sp modelId="{4286E829-6E13-4763-8AA3-17E50C03E251}">
      <dsp:nvSpPr>
        <dsp:cNvPr id="0" name=""/>
        <dsp:cNvSpPr/>
      </dsp:nvSpPr>
      <dsp:spPr>
        <a:xfrm>
          <a:off x="4998720" y="1889705"/>
          <a:ext cx="1460499" cy="222345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IN" sz="1000" b="1" kern="1200" dirty="0" smtClean="0"/>
            <a:t>Apple Watch Series 9: </a:t>
          </a:r>
          <a:r>
            <a:rPr lang="en-IN" sz="1000" b="0" kern="1200" dirty="0" smtClean="0"/>
            <a:t>offers advanced health tracking features including heart rate monitoring,ECG and blood oxygen monitoring along with customizable watch face and fitness tracking 	</a:t>
          </a:r>
          <a:endParaRPr lang="en-US" sz="1000" b="0" kern="1200" dirty="0"/>
        </a:p>
        <a:p>
          <a:pPr marL="57150" lvl="1" indent="-57150" algn="l" defTabSz="444500">
            <a:lnSpc>
              <a:spcPct val="90000"/>
            </a:lnSpc>
            <a:spcBef>
              <a:spcPct val="0"/>
            </a:spcBef>
            <a:spcAft>
              <a:spcPct val="15000"/>
            </a:spcAft>
            <a:buChar char="••"/>
          </a:pPr>
          <a:endParaRPr lang="en-US" sz="1000" kern="1200" dirty="0"/>
        </a:p>
        <a:p>
          <a:pPr marL="114300" lvl="1" indent="-114300" algn="l" defTabSz="577850">
            <a:lnSpc>
              <a:spcPct val="90000"/>
            </a:lnSpc>
            <a:spcBef>
              <a:spcPct val="0"/>
            </a:spcBef>
            <a:spcAft>
              <a:spcPct val="15000"/>
            </a:spcAft>
            <a:buChar char="••"/>
          </a:pPr>
          <a:endParaRPr lang="en-US" sz="1300" kern="1200" dirty="0"/>
        </a:p>
      </dsp:txBody>
      <dsp:txXfrm>
        <a:off x="4998720" y="1889705"/>
        <a:ext cx="1460499" cy="2223450"/>
      </dsp:txXfrm>
    </dsp:sp>
    <dsp:sp modelId="{356B96C9-3317-4A12-A871-B95A40BA9F91}">
      <dsp:nvSpPr>
        <dsp:cNvPr id="0" name=""/>
        <dsp:cNvSpPr/>
      </dsp:nvSpPr>
      <dsp:spPr>
        <a:xfrm>
          <a:off x="6663689" y="1305511"/>
          <a:ext cx="1460499" cy="584194"/>
        </a:xfrm>
        <a:prstGeom prst="rect">
          <a:avLst/>
        </a:prstGeom>
        <a:blipFill rotWithShape="0">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Accessories</a:t>
          </a:r>
          <a:endParaRPr lang="en-US" sz="1500" kern="1200" dirty="0"/>
        </a:p>
      </dsp:txBody>
      <dsp:txXfrm>
        <a:off x="6663689" y="1305511"/>
        <a:ext cx="1460499" cy="584194"/>
      </dsp:txXfrm>
    </dsp:sp>
    <dsp:sp modelId="{17171647-5734-4AFE-8B2E-4B09B6ACFE69}">
      <dsp:nvSpPr>
        <dsp:cNvPr id="0" name=""/>
        <dsp:cNvSpPr/>
      </dsp:nvSpPr>
      <dsp:spPr>
        <a:xfrm>
          <a:off x="6663689" y="1889705"/>
          <a:ext cx="1460499" cy="2223450"/>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innerShdw blurRad="25400" dist="12700" dir="13500000">
            <a:srgbClr val="000000">
              <a:alpha val="4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t>Air Pods Pro</a:t>
          </a:r>
          <a:r>
            <a:rPr lang="en-US" sz="1000" kern="1200" dirty="0" smtClean="0"/>
            <a:t>: Wireless earbuds featuring Active Noise Cancellation, Transparency mode, and a customizable fit for immersive sound quality.</a:t>
          </a:r>
          <a:endParaRPr lang="en-US" sz="1000" kern="1200" dirty="0"/>
        </a:p>
        <a:p>
          <a:pPr marL="57150" lvl="1" indent="-57150" algn="l" defTabSz="444500">
            <a:lnSpc>
              <a:spcPct val="90000"/>
            </a:lnSpc>
            <a:spcBef>
              <a:spcPct val="0"/>
            </a:spcBef>
            <a:spcAft>
              <a:spcPct val="15000"/>
            </a:spcAft>
            <a:buChar char="••"/>
          </a:pPr>
          <a:r>
            <a:rPr lang="en-US" sz="1000" b="1" kern="1200" dirty="0" smtClean="0"/>
            <a:t>Apple Pencil</a:t>
          </a:r>
          <a:r>
            <a:rPr lang="en-US" sz="1000" kern="1200" dirty="0" smtClean="0"/>
            <a:t>: A versatile tool for drawing and note-taking on iPad, offering precision and low latency for creative tasks.</a:t>
          </a:r>
          <a:endParaRPr lang="en-US" sz="1000" kern="1200" dirty="0"/>
        </a:p>
      </dsp:txBody>
      <dsp:txXfrm>
        <a:off x="6663689" y="1889705"/>
        <a:ext cx="1460499" cy="22234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803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18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129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349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7253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570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846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995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60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768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2180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946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238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010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592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674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724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10/4/2024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19835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584251"/>
            <a:ext cx="6815669" cy="1802413"/>
          </a:xfrm>
        </p:spPr>
        <p:txBody>
          <a:bodyPr/>
          <a:lstStyle/>
          <a:p>
            <a:r>
              <a:rPr lang="en-US" sz="3600" b="1" dirty="0" smtClean="0"/>
              <a:t>Crafting and Compelling Website Analysis , Audit &amp; Recommendations.</a:t>
            </a:r>
            <a:endParaRPr lang="en-IN" sz="3600" b="1" dirty="0"/>
          </a:p>
        </p:txBody>
      </p:sp>
      <p:sp>
        <p:nvSpPr>
          <p:cNvPr id="3" name="Subtitle 2"/>
          <p:cNvSpPr>
            <a:spLocks noGrp="1"/>
          </p:cNvSpPr>
          <p:nvPr>
            <p:ph type="subTitle" idx="1"/>
          </p:nvPr>
        </p:nvSpPr>
        <p:spPr/>
        <p:txBody>
          <a:bodyPr>
            <a:normAutofit lnSpcReduction="10000"/>
          </a:bodyPr>
          <a:lstStyle/>
          <a:p>
            <a:r>
              <a:rPr lang="en-US" b="1" dirty="0" smtClean="0"/>
              <a:t>Ramya Raghavan</a:t>
            </a:r>
          </a:p>
          <a:p>
            <a:r>
              <a:rPr lang="en-US" b="1" dirty="0" smtClean="0"/>
              <a:t>MB 28</a:t>
            </a:r>
          </a:p>
          <a:p>
            <a:r>
              <a:rPr lang="en-US" b="1" dirty="0" smtClean="0"/>
              <a:t>Capstone Project -IV</a:t>
            </a:r>
            <a:endParaRPr lang="en-IN" b="1" dirty="0"/>
          </a:p>
        </p:txBody>
      </p:sp>
    </p:spTree>
    <p:extLst>
      <p:ext uri="{BB962C8B-B14F-4D97-AF65-F5344CB8AC3E}">
        <p14:creationId xmlns:p14="http://schemas.microsoft.com/office/powerpoint/2010/main" val="1711674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Responsive Design Test </a:t>
            </a:r>
            <a:r>
              <a:rPr lang="en-US" dirty="0" smtClean="0"/>
              <a:t>Report</a:t>
            </a:r>
            <a:br>
              <a:rPr lang="en-US" dirty="0" smtClean="0"/>
            </a:br>
            <a:r>
              <a:rPr lang="en-US" dirty="0" smtClean="0"/>
              <a:t>A </a:t>
            </a:r>
            <a:r>
              <a:rPr lang="en-US" dirty="0"/>
              <a:t>Business Analyst Perspective</a:t>
            </a:r>
            <a:endParaRPr lang="en-IN" dirty="0"/>
          </a:p>
        </p:txBody>
      </p:sp>
      <p:sp>
        <p:nvSpPr>
          <p:cNvPr id="3" name="Content Placeholder 2"/>
          <p:cNvSpPr>
            <a:spLocks noGrp="1"/>
          </p:cNvSpPr>
          <p:nvPr>
            <p:ph idx="1"/>
          </p:nvPr>
        </p:nvSpPr>
        <p:spPr/>
        <p:txBody>
          <a:bodyPr/>
          <a:lstStyle/>
          <a:p>
            <a:pPr marL="0" indent="0">
              <a:buNone/>
            </a:pPr>
            <a:r>
              <a:rPr lang="en-US" sz="1600" b="1" dirty="0"/>
              <a:t>User Engagement Metrics</a:t>
            </a:r>
            <a:endParaRPr lang="en-US" sz="1600" dirty="0"/>
          </a:p>
          <a:p>
            <a:pPr marL="0" indent="0">
              <a:buNone/>
            </a:pPr>
            <a:r>
              <a:rPr lang="en-US" sz="1600" b="1" dirty="0"/>
              <a:t>Failure</a:t>
            </a:r>
            <a:r>
              <a:rPr lang="en-US" sz="1600" dirty="0"/>
              <a:t>: Content overflow and layout inconsistencies lead to navigation challenges on mobile devices.</a:t>
            </a:r>
          </a:p>
          <a:p>
            <a:pPr marL="0" indent="0">
              <a:buNone/>
            </a:pPr>
            <a:r>
              <a:rPr lang="en-US" sz="1600" b="1" dirty="0"/>
              <a:t>Business Impact</a:t>
            </a:r>
            <a:r>
              <a:rPr lang="en-US" sz="1600" dirty="0"/>
              <a:t>: Increased bounce rates can significantly affect conversion rates, leading to lost sales opportunities. A seamless mobile experience is crucial, especially for a brand known for its premium offerings.</a:t>
            </a:r>
          </a:p>
          <a:p>
            <a:pPr marL="0" indent="0">
              <a:buNone/>
            </a:pPr>
            <a:endParaRPr lang="en-US" sz="1600" dirty="0"/>
          </a:p>
          <a:p>
            <a:pPr mar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5817869" y="4085591"/>
            <a:ext cx="5078727" cy="170941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Conduct Regular Usability Testing</a:t>
            </a:r>
            <a:r>
              <a:rPr lang="en-US" dirty="0"/>
              <a:t>: Implement comprehensive testing on various devices to identify and resolve usability issues proactively.</a:t>
            </a:r>
          </a:p>
        </p:txBody>
      </p:sp>
      <p:pic>
        <p:nvPicPr>
          <p:cNvPr id="7" name="Picture 6"/>
          <p:cNvPicPr/>
          <p:nvPr/>
        </p:nvPicPr>
        <p:blipFill>
          <a:blip r:embed="rId2"/>
          <a:stretch>
            <a:fillRect/>
          </a:stretch>
        </p:blipFill>
        <p:spPr>
          <a:xfrm>
            <a:off x="1188794" y="4085591"/>
            <a:ext cx="4425197" cy="1763359"/>
          </a:xfrm>
          <a:prstGeom prst="rect">
            <a:avLst/>
          </a:prstGeom>
        </p:spPr>
      </p:pic>
    </p:spTree>
    <p:extLst>
      <p:ext uri="{BB962C8B-B14F-4D97-AF65-F5344CB8AC3E}">
        <p14:creationId xmlns:p14="http://schemas.microsoft.com/office/powerpoint/2010/main" val="20008681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Responsive Design Test </a:t>
            </a:r>
            <a:r>
              <a:rPr lang="en-US" dirty="0" smtClean="0"/>
              <a:t>Report</a:t>
            </a:r>
            <a:br>
              <a:rPr lang="en-US" dirty="0" smtClean="0"/>
            </a:br>
            <a:r>
              <a:rPr lang="en-US" dirty="0" smtClean="0"/>
              <a:t>A </a:t>
            </a:r>
            <a:r>
              <a:rPr lang="en-US" dirty="0"/>
              <a:t>Business Analyst Perspective</a:t>
            </a:r>
            <a:endParaRPr lang="en-IN" dirty="0"/>
          </a:p>
        </p:txBody>
      </p:sp>
      <p:sp>
        <p:nvSpPr>
          <p:cNvPr id="3" name="Content Placeholder 2"/>
          <p:cNvSpPr>
            <a:spLocks noGrp="1"/>
          </p:cNvSpPr>
          <p:nvPr>
            <p:ph idx="1"/>
          </p:nvPr>
        </p:nvSpPr>
        <p:spPr/>
        <p:txBody>
          <a:bodyPr/>
          <a:lstStyle/>
          <a:p>
            <a:pPr marL="0" indent="0">
              <a:buNone/>
            </a:pPr>
            <a:r>
              <a:rPr lang="en-US" sz="1600" b="1" dirty="0"/>
              <a:t>Performance and Load Times</a:t>
            </a:r>
            <a:endParaRPr lang="en-US" sz="1600" dirty="0"/>
          </a:p>
          <a:p>
            <a:pPr marL="0" indent="0">
              <a:buNone/>
            </a:pPr>
            <a:r>
              <a:rPr lang="en-US" sz="1600" b="1" dirty="0"/>
              <a:t>Failure</a:t>
            </a:r>
            <a:r>
              <a:rPr lang="en-US" sz="1600" dirty="0"/>
              <a:t>: Unoptimized images and resources can slow page load times, particularly on mobile networks.</a:t>
            </a:r>
          </a:p>
          <a:p>
            <a:pPr marL="0" indent="0">
              <a:buNone/>
            </a:pPr>
            <a:r>
              <a:rPr lang="en-US" sz="1600" b="1" dirty="0"/>
              <a:t>Business Impact</a:t>
            </a:r>
            <a:r>
              <a:rPr lang="en-US" sz="1600" dirty="0"/>
              <a:t>: Slow load times can deter users and lead to higher abandonment rates. Additionally, performance is a key factor in search engine ranking, impacting organic traffic and visibility.</a:t>
            </a:r>
          </a:p>
          <a:p>
            <a:pPr marL="0" indent="0">
              <a:buNone/>
            </a:pPr>
            <a:endParaRPr lang="en-US" sz="1600" dirty="0"/>
          </a:p>
          <a:p>
            <a:pPr mar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5817869" y="4085591"/>
            <a:ext cx="5078727" cy="170941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chemeClr val="tx1"/>
                </a:solidFill>
              </a:rPr>
              <a:t>Optimize Images and Resources</a:t>
            </a:r>
            <a:r>
              <a:rPr lang="en-US" altLang="en-US" dirty="0">
                <a:solidFill>
                  <a:schemeClr val="tx1"/>
                </a:solidFill>
              </a:rPr>
              <a:t>: Use responsive images and efficient coding practices to improve load times and overall site performance.</a:t>
            </a:r>
          </a:p>
        </p:txBody>
      </p:sp>
      <p:pic>
        <p:nvPicPr>
          <p:cNvPr id="6" name="Picture 5"/>
          <p:cNvPicPr/>
          <p:nvPr/>
        </p:nvPicPr>
        <p:blipFill>
          <a:blip r:embed="rId2"/>
          <a:stretch>
            <a:fillRect/>
          </a:stretch>
        </p:blipFill>
        <p:spPr>
          <a:xfrm>
            <a:off x="933612" y="3898619"/>
            <a:ext cx="4765438" cy="2083361"/>
          </a:xfrm>
          <a:prstGeom prst="rect">
            <a:avLst/>
          </a:prstGeom>
        </p:spPr>
      </p:pic>
    </p:spTree>
    <p:extLst>
      <p:ext uri="{BB962C8B-B14F-4D97-AF65-F5344CB8AC3E}">
        <p14:creationId xmlns:p14="http://schemas.microsoft.com/office/powerpoint/2010/main" val="527371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Responsive Design Test </a:t>
            </a:r>
            <a:r>
              <a:rPr lang="en-US" dirty="0" smtClean="0"/>
              <a:t>Report</a:t>
            </a:r>
            <a:br>
              <a:rPr lang="en-US" dirty="0" smtClean="0"/>
            </a:br>
            <a:r>
              <a:rPr lang="en-US" dirty="0" smtClean="0"/>
              <a:t>A </a:t>
            </a:r>
            <a:r>
              <a:rPr lang="en-US" dirty="0"/>
              <a:t>Business Analyst Perspective</a:t>
            </a:r>
            <a:endParaRPr lang="en-IN" dirty="0"/>
          </a:p>
        </p:txBody>
      </p:sp>
      <p:sp>
        <p:nvSpPr>
          <p:cNvPr id="3" name="Content Placeholder 2"/>
          <p:cNvSpPr>
            <a:spLocks noGrp="1"/>
          </p:cNvSpPr>
          <p:nvPr>
            <p:ph idx="1"/>
          </p:nvPr>
        </p:nvSpPr>
        <p:spPr/>
        <p:txBody>
          <a:bodyPr/>
          <a:lstStyle/>
          <a:p>
            <a:pPr marL="0" indent="0">
              <a:buNone/>
            </a:pPr>
            <a:r>
              <a:rPr lang="en-US" sz="1600" b="1" dirty="0"/>
              <a:t>Accessibility Compliance</a:t>
            </a:r>
            <a:endParaRPr lang="en-US" sz="1600" dirty="0"/>
          </a:p>
          <a:p>
            <a:pPr marL="0" indent="0">
              <a:buNone/>
            </a:pPr>
            <a:r>
              <a:rPr lang="en-US" sz="1600" b="1" dirty="0"/>
              <a:t>Failure</a:t>
            </a:r>
            <a:r>
              <a:rPr lang="en-US" sz="1600" dirty="0"/>
              <a:t>: Issues with text readability and touch target sizes may not meet accessibility standards.</a:t>
            </a:r>
          </a:p>
          <a:p>
            <a:pPr marL="0" indent="0">
              <a:buNone/>
            </a:pPr>
            <a:r>
              <a:rPr lang="en-US" sz="1600" b="1" dirty="0"/>
              <a:t>Business Impact</a:t>
            </a:r>
            <a:r>
              <a:rPr lang="en-US" sz="1600" dirty="0"/>
              <a:t>: Non-compliance with accessibility guidelines can lead to legal risks and harm the brand's reputation, particularly for a company that positions itself as inclusive and user-centric.</a:t>
            </a:r>
          </a:p>
          <a:p>
            <a:pPr marL="0" indent="0">
              <a:buNone/>
            </a:pPr>
            <a:endParaRPr lang="en-US" sz="1600" dirty="0"/>
          </a:p>
          <a:p>
            <a:pPr mar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5817869" y="4085591"/>
            <a:ext cx="5078727" cy="170941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b="1" dirty="0"/>
              <a:t>Enhance Accessibility Features</a:t>
            </a:r>
            <a:r>
              <a:rPr lang="en-US" dirty="0"/>
              <a:t>: Ensure compliance with accessibility standards to create an inclusive experience for all users.</a:t>
            </a:r>
            <a:endParaRPr lang="en-US" altLang="en-US" dirty="0">
              <a:solidFill>
                <a:schemeClr val="tx1"/>
              </a:solidFill>
            </a:endParaRPr>
          </a:p>
        </p:txBody>
      </p:sp>
      <p:pic>
        <p:nvPicPr>
          <p:cNvPr id="6" name="Picture 5"/>
          <p:cNvPicPr/>
          <p:nvPr/>
        </p:nvPicPr>
        <p:blipFill>
          <a:blip r:embed="rId2"/>
          <a:stretch>
            <a:fillRect/>
          </a:stretch>
        </p:blipFill>
        <p:spPr>
          <a:xfrm>
            <a:off x="922980" y="3881755"/>
            <a:ext cx="4648480" cy="2117089"/>
          </a:xfrm>
          <a:prstGeom prst="rect">
            <a:avLst/>
          </a:prstGeom>
        </p:spPr>
      </p:pic>
    </p:spTree>
    <p:extLst>
      <p:ext uri="{BB962C8B-B14F-4D97-AF65-F5344CB8AC3E}">
        <p14:creationId xmlns:p14="http://schemas.microsoft.com/office/powerpoint/2010/main" val="4189647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Responsive Design Test </a:t>
            </a:r>
            <a:r>
              <a:rPr lang="en-US" dirty="0" smtClean="0"/>
              <a:t>Report</a:t>
            </a:r>
            <a:br>
              <a:rPr lang="en-US" dirty="0" smtClean="0"/>
            </a:br>
            <a:r>
              <a:rPr lang="en-US" dirty="0" smtClean="0"/>
              <a:t>A </a:t>
            </a:r>
            <a:r>
              <a:rPr lang="en-US" dirty="0"/>
              <a:t>Business Analyst Perspective</a:t>
            </a:r>
            <a:endParaRPr lang="en-IN" dirty="0"/>
          </a:p>
        </p:txBody>
      </p:sp>
      <p:sp>
        <p:nvSpPr>
          <p:cNvPr id="3" name="Content Placeholder 2"/>
          <p:cNvSpPr>
            <a:spLocks noGrp="1"/>
          </p:cNvSpPr>
          <p:nvPr>
            <p:ph idx="1"/>
          </p:nvPr>
        </p:nvSpPr>
        <p:spPr/>
        <p:txBody>
          <a:bodyPr/>
          <a:lstStyle/>
          <a:p>
            <a:pPr marL="0" indent="0">
              <a:buNone/>
            </a:pPr>
            <a:r>
              <a:rPr lang="en-US" sz="1600" b="1" dirty="0"/>
              <a:t>User Testing Feedback</a:t>
            </a:r>
            <a:endParaRPr lang="en-US" sz="1600" dirty="0"/>
          </a:p>
          <a:p>
            <a:pPr marL="0" indent="0">
              <a:buNone/>
            </a:pPr>
            <a:r>
              <a:rPr lang="en-US" sz="1600" b="1" dirty="0"/>
              <a:t>Failure</a:t>
            </a:r>
            <a:r>
              <a:rPr lang="en-US" sz="1600" dirty="0"/>
              <a:t>: Inadequate testing across diverse devices may overlook usability issues that affect the customer journey.</a:t>
            </a:r>
          </a:p>
          <a:p>
            <a:pPr marL="0" indent="0">
              <a:buNone/>
            </a:pPr>
            <a:r>
              <a:rPr lang="en-US" sz="1600" b="1" dirty="0"/>
              <a:t>Business Impact</a:t>
            </a:r>
            <a:r>
              <a:rPr lang="en-US" sz="1600" dirty="0"/>
              <a:t>: Feedback indicating frustration with navigation or interaction can necessitate costly redesigns and result in decreased customer satisfaction, affecting brand loyalty.</a:t>
            </a:r>
          </a:p>
          <a:p>
            <a:pPr mar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5817869" y="4085591"/>
            <a:ext cx="5078727" cy="170941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b="1" dirty="0">
                <a:solidFill>
                  <a:schemeClr val="tx1"/>
                </a:solidFill>
              </a:rPr>
              <a:t>Implement Robust Analytics</a:t>
            </a:r>
            <a:r>
              <a:rPr lang="en-US" altLang="en-US" dirty="0">
                <a:solidFill>
                  <a:schemeClr val="tx1"/>
                </a:solidFill>
              </a:rPr>
              <a:t>: Set up accurate analytics tracking to gather detailed insights on user behavior and inform future design decisions.</a:t>
            </a:r>
          </a:p>
        </p:txBody>
      </p:sp>
      <p:pic>
        <p:nvPicPr>
          <p:cNvPr id="6" name="Picture 5"/>
          <p:cNvPicPr/>
          <p:nvPr/>
        </p:nvPicPr>
        <p:blipFill>
          <a:blip r:embed="rId2"/>
          <a:stretch>
            <a:fillRect/>
          </a:stretch>
        </p:blipFill>
        <p:spPr>
          <a:xfrm>
            <a:off x="1114366" y="3931857"/>
            <a:ext cx="4425197" cy="2016886"/>
          </a:xfrm>
          <a:prstGeom prst="rect">
            <a:avLst/>
          </a:prstGeom>
        </p:spPr>
      </p:pic>
    </p:spTree>
    <p:extLst>
      <p:ext uri="{BB962C8B-B14F-4D97-AF65-F5344CB8AC3E}">
        <p14:creationId xmlns:p14="http://schemas.microsoft.com/office/powerpoint/2010/main" val="673866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Best Practices List</a:t>
            </a:r>
            <a:endParaRPr lang="en-IN" dirty="0"/>
          </a:p>
        </p:txBody>
      </p:sp>
      <p:sp>
        <p:nvSpPr>
          <p:cNvPr id="3" name="Content Placeholder 2"/>
          <p:cNvSpPr>
            <a:spLocks noGrp="1"/>
          </p:cNvSpPr>
          <p:nvPr>
            <p:ph idx="1"/>
          </p:nvPr>
        </p:nvSpPr>
        <p:spPr/>
        <p:txBody>
          <a:bodyPr>
            <a:normAutofit fontScale="70000" lnSpcReduction="20000"/>
          </a:bodyPr>
          <a:lstStyle/>
          <a:p>
            <a:pPr marL="0" indent="0">
              <a:buNone/>
            </a:pPr>
            <a:r>
              <a:rPr lang="en-IN" b="1" dirty="0" smtClean="0"/>
              <a:t>1. </a:t>
            </a:r>
            <a:r>
              <a:rPr lang="en-IN" b="1" dirty="0"/>
              <a:t>Understand User Needs</a:t>
            </a:r>
            <a:endParaRPr lang="en-IN" dirty="0"/>
          </a:p>
          <a:p>
            <a:pPr marL="0" indent="0">
              <a:buNone/>
            </a:pPr>
            <a:r>
              <a:rPr lang="en-IN" dirty="0"/>
              <a:t>Conduct user research (surveys, personas).</a:t>
            </a:r>
          </a:p>
          <a:p>
            <a:pPr marL="0" indent="0">
              <a:buNone/>
            </a:pPr>
            <a:r>
              <a:rPr lang="en-IN" dirty="0" smtClean="0"/>
              <a:t>Analyses </a:t>
            </a:r>
            <a:r>
              <a:rPr lang="en-IN" dirty="0"/>
              <a:t>user </a:t>
            </a:r>
            <a:r>
              <a:rPr lang="en-IN" dirty="0" smtClean="0"/>
              <a:t>behaviour </a:t>
            </a:r>
            <a:r>
              <a:rPr lang="en-IN" dirty="0"/>
              <a:t>data.</a:t>
            </a:r>
          </a:p>
          <a:p>
            <a:pPr marL="0" indent="0">
              <a:buNone/>
            </a:pPr>
            <a:r>
              <a:rPr lang="en-IN" b="1" dirty="0"/>
              <a:t>2. Define Clear Objectives</a:t>
            </a:r>
            <a:endParaRPr lang="en-IN" dirty="0"/>
          </a:p>
          <a:p>
            <a:pPr marL="0" indent="0">
              <a:buNone/>
            </a:pPr>
            <a:r>
              <a:rPr lang="en-IN" dirty="0"/>
              <a:t>Align design goals with business </a:t>
            </a:r>
            <a:r>
              <a:rPr lang="en-IN" dirty="0" smtClean="0"/>
              <a:t>objectives</a:t>
            </a:r>
            <a:endParaRPr lang="en-IN" dirty="0"/>
          </a:p>
          <a:p>
            <a:pPr marL="0" indent="0">
              <a:buNone/>
            </a:pPr>
            <a:r>
              <a:rPr lang="en-IN" dirty="0"/>
              <a:t>Establish KPIs for measurement.</a:t>
            </a:r>
          </a:p>
          <a:p>
            <a:pPr marL="0" indent="0">
              <a:buNone/>
            </a:pPr>
            <a:r>
              <a:rPr lang="en-IN" b="1" dirty="0"/>
              <a:t>3. Collaborate with Stakeholders</a:t>
            </a:r>
            <a:endParaRPr lang="en-IN" dirty="0"/>
          </a:p>
          <a:p>
            <a:pPr marL="0" indent="0">
              <a:buNone/>
            </a:pPr>
            <a:r>
              <a:rPr lang="en-IN" dirty="0"/>
              <a:t>Engage with designers, developers, and marketers.</a:t>
            </a:r>
          </a:p>
          <a:p>
            <a:pPr marL="0" indent="0">
              <a:buNone/>
            </a:pPr>
            <a:r>
              <a:rPr lang="en-IN" dirty="0"/>
              <a:t>Facilitate workshops for input.</a:t>
            </a: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4663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Best Practices List</a:t>
            </a:r>
            <a:endParaRPr lang="en-IN" dirty="0"/>
          </a:p>
        </p:txBody>
      </p:sp>
      <p:sp>
        <p:nvSpPr>
          <p:cNvPr id="3" name="Content Placeholder 2"/>
          <p:cNvSpPr>
            <a:spLocks noGrp="1"/>
          </p:cNvSpPr>
          <p:nvPr>
            <p:ph idx="1"/>
          </p:nvPr>
        </p:nvSpPr>
        <p:spPr/>
        <p:txBody>
          <a:bodyPr>
            <a:normAutofit fontScale="70000" lnSpcReduction="20000"/>
          </a:bodyPr>
          <a:lstStyle/>
          <a:p>
            <a:pPr marL="0" indent="0">
              <a:buNone/>
            </a:pPr>
            <a:r>
              <a:rPr lang="en-IN" b="1" dirty="0"/>
              <a:t>4</a:t>
            </a:r>
            <a:r>
              <a:rPr lang="en-IN" b="1" dirty="0" smtClean="0"/>
              <a:t>. </a:t>
            </a:r>
            <a:r>
              <a:rPr lang="en-IN" b="1" dirty="0"/>
              <a:t>Create User Journey Maps</a:t>
            </a:r>
            <a:endParaRPr lang="en-IN" dirty="0"/>
          </a:p>
          <a:p>
            <a:pPr marL="0" indent="0">
              <a:buNone/>
            </a:pPr>
            <a:r>
              <a:rPr lang="en-IN" dirty="0"/>
              <a:t>Visualize user interactions.</a:t>
            </a:r>
          </a:p>
          <a:p>
            <a:pPr marL="0" indent="0">
              <a:buNone/>
            </a:pPr>
            <a:r>
              <a:rPr lang="en-IN" dirty="0"/>
              <a:t>Identify critical touchpoints.</a:t>
            </a:r>
          </a:p>
          <a:p>
            <a:pPr marL="0" indent="0">
              <a:buNone/>
            </a:pPr>
            <a:r>
              <a:rPr lang="en-IN" b="1" dirty="0"/>
              <a:t>5. Prototyping and </a:t>
            </a:r>
            <a:r>
              <a:rPr lang="en-IN" b="1" dirty="0" smtClean="0"/>
              <a:t>Wire framing</a:t>
            </a:r>
            <a:endParaRPr lang="en-IN" dirty="0"/>
          </a:p>
          <a:p>
            <a:pPr marL="0" indent="0">
              <a:buNone/>
            </a:pPr>
            <a:r>
              <a:rPr lang="en-IN" dirty="0"/>
              <a:t>Use low-fidelity wireframes for layout.</a:t>
            </a:r>
          </a:p>
          <a:p>
            <a:pPr marL="0" indent="0">
              <a:buNone/>
            </a:pPr>
            <a:r>
              <a:rPr lang="en-IN" dirty="0"/>
              <a:t>Test usability with prototypes.</a:t>
            </a:r>
          </a:p>
          <a:p>
            <a:pPr marL="0" indent="0">
              <a:buNone/>
            </a:pPr>
            <a:r>
              <a:rPr lang="en-IN" b="1" dirty="0"/>
              <a:t>6. Monitor Analytics and Performance</a:t>
            </a:r>
            <a:endParaRPr lang="en-IN" dirty="0"/>
          </a:p>
          <a:p>
            <a:pPr marL="0" indent="0">
              <a:buNone/>
            </a:pPr>
            <a:r>
              <a:rPr lang="en-IN" dirty="0"/>
              <a:t>Track user </a:t>
            </a:r>
            <a:r>
              <a:rPr lang="en-IN" dirty="0" smtClean="0"/>
              <a:t>behaviour </a:t>
            </a:r>
            <a:r>
              <a:rPr lang="en-IN" dirty="0"/>
              <a:t>with analytics tools.</a:t>
            </a:r>
          </a:p>
          <a:p>
            <a:pPr marL="0" indent="0">
              <a:buNone/>
            </a:pPr>
            <a:r>
              <a:rPr lang="en-IN" dirty="0"/>
              <a:t>Regularly </a:t>
            </a:r>
            <a:r>
              <a:rPr lang="en-IN" dirty="0" smtClean="0"/>
              <a:t>analyse </a:t>
            </a:r>
            <a:r>
              <a:rPr lang="en-IN" dirty="0"/>
              <a:t>data for insights.</a:t>
            </a: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4341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Best Practices List</a:t>
            </a:r>
            <a:endParaRPr lang="en-IN"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7. Incorporate Feedback Loops</a:t>
            </a:r>
            <a:endParaRPr lang="en-US" dirty="0"/>
          </a:p>
          <a:p>
            <a:pPr marL="0" indent="0">
              <a:buNone/>
            </a:pPr>
            <a:r>
              <a:rPr lang="en-US" dirty="0"/>
              <a:t>Use A/B testing and usability tests.</a:t>
            </a:r>
          </a:p>
          <a:p>
            <a:pPr marL="0" indent="0">
              <a:buNone/>
            </a:pPr>
            <a:r>
              <a:rPr lang="en-US" dirty="0"/>
              <a:t>Iterate based on user feedback.</a:t>
            </a:r>
          </a:p>
          <a:p>
            <a:pPr marL="0" indent="0">
              <a:buNone/>
            </a:pPr>
            <a:r>
              <a:rPr lang="en-US" b="1" dirty="0"/>
              <a:t>8. Focus on Accessibility</a:t>
            </a:r>
            <a:endParaRPr lang="en-US" dirty="0"/>
          </a:p>
          <a:p>
            <a:pPr marL="0" indent="0">
              <a:buNone/>
            </a:pPr>
            <a:r>
              <a:rPr lang="en-US" dirty="0"/>
              <a:t>Meet WCAG standards for wider reach.</a:t>
            </a:r>
          </a:p>
          <a:p>
            <a:pPr marL="0" indent="0">
              <a:buNone/>
            </a:pPr>
            <a:r>
              <a:rPr lang="en-US" dirty="0"/>
              <a:t>Consider diverse user needs.</a:t>
            </a:r>
          </a:p>
          <a:p>
            <a:pPr marL="0" indent="0">
              <a:buNone/>
            </a:pPr>
            <a:r>
              <a:rPr lang="en-US" b="1" dirty="0"/>
              <a:t>9. Implement SEO Best Practices</a:t>
            </a:r>
            <a:endParaRPr lang="en-US" dirty="0"/>
          </a:p>
          <a:p>
            <a:pPr marL="0" indent="0">
              <a:buNone/>
            </a:pPr>
            <a:r>
              <a:rPr lang="en-US" dirty="0"/>
              <a:t>Collaborate with SEO experts.</a:t>
            </a:r>
          </a:p>
          <a:p>
            <a:pPr marL="0" indent="0">
              <a:buNone/>
            </a:pPr>
            <a:r>
              <a:rPr lang="en-US" dirty="0"/>
              <a:t>Optimize content and images.</a:t>
            </a: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1766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Best Practices List</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7. Plan for Scalability</a:t>
            </a:r>
            <a:endParaRPr lang="en-US" dirty="0"/>
          </a:p>
          <a:p>
            <a:pPr marL="0" indent="0">
              <a:buNone/>
            </a:pPr>
            <a:r>
              <a:rPr lang="en-US" dirty="0"/>
              <a:t>Design for future growth and features.</a:t>
            </a:r>
          </a:p>
          <a:p>
            <a:pPr marL="0" indent="0">
              <a:buNone/>
            </a:pPr>
            <a:r>
              <a:rPr lang="en-US" dirty="0"/>
              <a:t>Ensure robust architecture.</a:t>
            </a:r>
          </a:p>
          <a:p>
            <a:pPr marL="0" indent="0">
              <a:buNone/>
            </a:pPr>
            <a:r>
              <a:rPr lang="en-US" b="1" dirty="0"/>
              <a:t>11. Benchmark Against Competitors</a:t>
            </a:r>
            <a:endParaRPr lang="en-US" dirty="0"/>
          </a:p>
          <a:p>
            <a:pPr marL="0" indent="0">
              <a:buNone/>
            </a:pPr>
            <a:r>
              <a:rPr lang="en-US" dirty="0"/>
              <a:t>Analyze competitor websites for insights.</a:t>
            </a:r>
          </a:p>
          <a:p>
            <a:pPr marL="0" indent="0">
              <a:buNone/>
            </a:pPr>
            <a:r>
              <a:rPr lang="en-US" dirty="0"/>
              <a:t>Identify trends and differentiation.</a:t>
            </a:r>
          </a:p>
          <a:p>
            <a:pPr marL="0" indent="0">
              <a:buNone/>
            </a:pPr>
            <a:r>
              <a:rPr lang="en-US" b="1" dirty="0"/>
              <a:t>12. Communicate Insights Clearly</a:t>
            </a:r>
            <a:endParaRPr lang="en-US" dirty="0"/>
          </a:p>
          <a:p>
            <a:pPr marL="0" indent="0">
              <a:buNone/>
            </a:pPr>
            <a:r>
              <a:rPr lang="en-US" dirty="0"/>
              <a:t>Present findings visually and clearly.</a:t>
            </a:r>
          </a:p>
          <a:p>
            <a:pPr marL="0" indent="0">
              <a:buNone/>
            </a:pPr>
            <a:r>
              <a:rPr lang="en-US" dirty="0"/>
              <a:t>Support recommendations with data.</a:t>
            </a: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8442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Landing Page</a:t>
            </a:r>
            <a:endParaRPr lang="en-IN" dirty="0"/>
          </a:p>
        </p:txBody>
      </p:sp>
      <p:sp>
        <p:nvSpPr>
          <p:cNvPr id="3" name="Content Placeholder 2"/>
          <p:cNvSpPr>
            <a:spLocks noGrp="1"/>
          </p:cNvSpPr>
          <p:nvPr>
            <p:ph idx="1"/>
          </p:nvPr>
        </p:nvSpPr>
        <p:spPr/>
        <p:txBody>
          <a:bodyPr>
            <a:normAutofit/>
          </a:bodyPr>
          <a:lstStyle/>
          <a:p>
            <a:pPr marL="0" indent="0">
              <a:buNone/>
            </a:pPr>
            <a:r>
              <a:rPr lang="en-US" dirty="0"/>
              <a:t>https://my-work-in-canva.my.canva.site/mobile-landing-page</a:t>
            </a: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1647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600" b="1" dirty="0" smtClean="0">
                <a:latin typeface="+mj-lt"/>
              </a:rPr>
              <a:t>Thank you</a:t>
            </a:r>
            <a:endParaRPr lang="en-US" sz="6600" dirty="0">
              <a:latin typeface="+mj-lt"/>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3259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82" y="960868"/>
            <a:ext cx="9601196" cy="931728"/>
          </a:xfrm>
        </p:spPr>
        <p:txBody>
          <a:bodyPr/>
          <a:lstStyle/>
          <a:p>
            <a:r>
              <a:rPr lang="en-US" dirty="0" smtClean="0"/>
              <a:t>Apple India</a:t>
            </a:r>
            <a:endParaRPr lang="en-IN" dirty="0"/>
          </a:p>
        </p:txBody>
      </p:sp>
      <p:sp>
        <p:nvSpPr>
          <p:cNvPr id="3" name="Content Placeholder 2"/>
          <p:cNvSpPr>
            <a:spLocks noGrp="1"/>
          </p:cNvSpPr>
          <p:nvPr>
            <p:ph idx="1"/>
          </p:nvPr>
        </p:nvSpPr>
        <p:spPr>
          <a:xfrm>
            <a:off x="1412359" y="2588829"/>
            <a:ext cx="9601196" cy="3567421"/>
          </a:xfrm>
        </p:spPr>
        <p:txBody>
          <a:bodyPr>
            <a:normAutofit fontScale="32500" lnSpcReduction="20000"/>
          </a:bodyPr>
          <a:lstStyle/>
          <a:p>
            <a:pPr marL="0" indent="0">
              <a:buNone/>
            </a:pPr>
            <a:r>
              <a:rPr lang="en-US" sz="4300" dirty="0"/>
              <a:t>Apple India is a subsidiary of Apple Inc., focusing on the company's operations in the Indian market. Established to cater to the growing demand for Apple products in India, the company handles sales, marketing, and support for devices like the iPhone, iPad, Mac, and accessories.</a:t>
            </a:r>
          </a:p>
          <a:p>
            <a:pPr marL="0" indent="0">
              <a:buNone/>
            </a:pPr>
            <a:r>
              <a:rPr lang="en-US" sz="4300" b="1" dirty="0"/>
              <a:t>Key Aspects:</a:t>
            </a:r>
          </a:p>
          <a:p>
            <a:pPr marL="0" indent="0">
              <a:buNone/>
            </a:pPr>
            <a:r>
              <a:rPr lang="en-US" sz="4300" b="1" dirty="0"/>
              <a:t>Market Presence</a:t>
            </a:r>
            <a:r>
              <a:rPr lang="en-US" sz="4300" dirty="0"/>
              <a:t>: Apple has been expanding its presence in India, tapping into the rising middle class and increasing smartphone adoption. The company has opened physical retail stores and enhanced its online presence.</a:t>
            </a:r>
          </a:p>
          <a:p>
            <a:pPr marL="0" indent="0">
              <a:buNone/>
            </a:pPr>
            <a:r>
              <a:rPr lang="en-US" sz="4300" b="1" dirty="0"/>
              <a:t>Local Manufacturing</a:t>
            </a:r>
            <a:r>
              <a:rPr lang="en-US" sz="4300" dirty="0"/>
              <a:t>: To comply with government regulations and reduce costs, Apple has been investing in local manufacturing through partnerships with companies like Wistron and Foxconn.</a:t>
            </a:r>
          </a:p>
          <a:p>
            <a:pPr marL="0" indent="0">
              <a:buNone/>
            </a:pPr>
            <a:r>
              <a:rPr lang="en-US" sz="4300" b="1" dirty="0"/>
              <a:t>Services</a:t>
            </a:r>
            <a:r>
              <a:rPr lang="en-US" sz="4300" dirty="0"/>
              <a:t>: Besides hardware, Apple India also focuses on software services like the App Store, Apple Music, and iCloud, catering to the growing digital services market in the country.</a:t>
            </a:r>
          </a:p>
          <a:p>
            <a:pPr marL="0" indent="0">
              <a:buNone/>
            </a:pPr>
            <a:r>
              <a:rPr lang="en-US" sz="4300" b="1" dirty="0"/>
              <a:t>Innovation and Education</a:t>
            </a:r>
            <a:r>
              <a:rPr lang="en-US" sz="4300" dirty="0"/>
              <a:t>: Apple has initiatives aimed at promoting education and innovation, including partnerships with educational institutions to support coding and app development.</a:t>
            </a:r>
          </a:p>
          <a:p>
            <a:pPr marL="0" indent="0">
              <a:buNone/>
            </a:pPr>
            <a:r>
              <a:rPr lang="en-US" sz="4300" b="1" dirty="0"/>
              <a:t>Sustainability Efforts</a:t>
            </a:r>
            <a:r>
              <a:rPr lang="en-US" sz="4300" dirty="0"/>
              <a:t>: Apple is committed to sustainability, focusing on reducing its environmental impact through recycling programs and using renewable energy in its operations.</a:t>
            </a:r>
          </a:p>
          <a:p>
            <a:pPr marL="0" indent="0">
              <a:buNone/>
            </a:pPr>
            <a:r>
              <a:rPr lang="en-US" sz="4300" dirty="0"/>
              <a:t>Overall, Apple India plays a crucial role in Apple's global strategy, leveraging India's vast consumer base and talent pool.</a:t>
            </a:r>
          </a:p>
          <a:p>
            <a:endParaRPr lang="en-IN" dirty="0"/>
          </a:p>
        </p:txBody>
      </p:sp>
    </p:spTree>
    <p:extLst>
      <p:ext uri="{BB962C8B-B14F-4D97-AF65-F5344CB8AC3E}">
        <p14:creationId xmlns:p14="http://schemas.microsoft.com/office/powerpoint/2010/main" val="3087922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82" y="960868"/>
            <a:ext cx="9601196" cy="931728"/>
          </a:xfrm>
        </p:spPr>
        <p:txBody>
          <a:bodyPr/>
          <a:lstStyle/>
          <a:p>
            <a:r>
              <a:rPr lang="en-US" dirty="0" smtClean="0"/>
              <a:t>Apple India - Products</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1717578"/>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ext uri="{D42A27DB-BD31-4B8C-83A1-F6EECF244321}">
                <p14:modId xmlns:p14="http://schemas.microsoft.com/office/powerpoint/2010/main" val="1523999112"/>
              </p:ext>
            </p:extLst>
          </p:nvPr>
        </p:nvGraphicFramePr>
        <p:xfrm>
          <a:off x="2032000" y="15070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40130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82" y="960868"/>
            <a:ext cx="9601196" cy="931728"/>
          </a:xfrm>
        </p:spPr>
        <p:txBody>
          <a:bodyPr/>
          <a:lstStyle/>
          <a:p>
            <a:r>
              <a:rPr lang="en-US" dirty="0" smtClean="0"/>
              <a:t>Website Platform Identification</a:t>
            </a:r>
            <a:endParaRPr lang="en-IN"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927979966"/>
              </p:ext>
            </p:extLst>
          </p:nvPr>
        </p:nvGraphicFramePr>
        <p:xfrm>
          <a:off x="1637413" y="2519915"/>
          <a:ext cx="8038216" cy="3689504"/>
        </p:xfrm>
        <a:graphic>
          <a:graphicData uri="http://schemas.openxmlformats.org/drawingml/2006/table">
            <a:tbl>
              <a:tblPr firstRow="1" bandRow="1">
                <a:tableStyleId>{5C22544A-7EE6-4342-B048-85BDC9FD1C3A}</a:tableStyleId>
              </a:tblPr>
              <a:tblGrid>
                <a:gridCol w="4019108">
                  <a:extLst>
                    <a:ext uri="{9D8B030D-6E8A-4147-A177-3AD203B41FA5}">
                      <a16:colId xmlns:a16="http://schemas.microsoft.com/office/drawing/2014/main" val="690820236"/>
                    </a:ext>
                  </a:extLst>
                </a:gridCol>
                <a:gridCol w="4019108">
                  <a:extLst>
                    <a:ext uri="{9D8B030D-6E8A-4147-A177-3AD203B41FA5}">
                      <a16:colId xmlns:a16="http://schemas.microsoft.com/office/drawing/2014/main" val="1862317383"/>
                    </a:ext>
                  </a:extLst>
                </a:gridCol>
              </a:tblGrid>
              <a:tr h="283808">
                <a:tc>
                  <a:txBody>
                    <a:bodyPr/>
                    <a:lstStyle/>
                    <a:p>
                      <a:r>
                        <a:rPr lang="en-US" sz="1200" dirty="0" smtClean="0"/>
                        <a:t>Apple</a:t>
                      </a:r>
                      <a:r>
                        <a:rPr lang="en-US" sz="1200" baseline="0" dirty="0" smtClean="0"/>
                        <a:t> India</a:t>
                      </a:r>
                      <a:endParaRPr lang="en-IN" sz="1200" dirty="0"/>
                    </a:p>
                  </a:txBody>
                  <a:tcPr/>
                </a:tc>
                <a:tc>
                  <a:txBody>
                    <a:bodyPr/>
                    <a:lstStyle/>
                    <a:p>
                      <a:r>
                        <a:rPr lang="en-US" sz="1200" dirty="0" smtClean="0"/>
                        <a:t>Technology Stack</a:t>
                      </a:r>
                      <a:endParaRPr lang="en-IN" sz="1200" dirty="0"/>
                    </a:p>
                  </a:txBody>
                  <a:tcPr/>
                </a:tc>
                <a:extLst>
                  <a:ext uri="{0D108BD9-81ED-4DB2-BD59-A6C34878D82A}">
                    <a16:rowId xmlns:a16="http://schemas.microsoft.com/office/drawing/2014/main" val="4070377564"/>
                  </a:ext>
                </a:extLst>
              </a:tr>
              <a:tr h="283808">
                <a:tc>
                  <a:txBody>
                    <a:bodyPr/>
                    <a:lstStyle/>
                    <a:p>
                      <a:r>
                        <a:rPr lang="en-US" sz="1200" dirty="0" smtClean="0"/>
                        <a:t>Ecommerce</a:t>
                      </a:r>
                      <a:endParaRPr lang="en-IN" sz="1200" dirty="0"/>
                    </a:p>
                  </a:txBody>
                  <a:tcPr/>
                </a:tc>
                <a:tc>
                  <a:txBody>
                    <a:bodyPr/>
                    <a:lstStyle/>
                    <a:p>
                      <a:r>
                        <a:rPr lang="en-US" sz="1200" dirty="0" smtClean="0"/>
                        <a:t>Cart functionality</a:t>
                      </a:r>
                      <a:endParaRPr lang="en-IN" sz="1200" dirty="0"/>
                    </a:p>
                  </a:txBody>
                  <a:tcPr/>
                </a:tc>
                <a:extLst>
                  <a:ext uri="{0D108BD9-81ED-4DB2-BD59-A6C34878D82A}">
                    <a16:rowId xmlns:a16="http://schemas.microsoft.com/office/drawing/2014/main" val="754234263"/>
                  </a:ext>
                </a:extLst>
              </a:tr>
              <a:tr h="283808">
                <a:tc>
                  <a:txBody>
                    <a:bodyPr/>
                    <a:lstStyle/>
                    <a:p>
                      <a:r>
                        <a:rPr lang="en-US" sz="1200" dirty="0" smtClean="0"/>
                        <a:t>Webmail</a:t>
                      </a:r>
                      <a:endParaRPr lang="en-IN" sz="1200" dirty="0"/>
                    </a:p>
                  </a:txBody>
                  <a:tcPr/>
                </a:tc>
                <a:tc>
                  <a:txBody>
                    <a:bodyPr/>
                    <a:lstStyle/>
                    <a:p>
                      <a:r>
                        <a:rPr lang="en-US" sz="1200" dirty="0" smtClean="0"/>
                        <a:t>Apple </a:t>
                      </a:r>
                      <a:r>
                        <a:rPr lang="en-US" sz="1200" dirty="0" err="1" smtClean="0"/>
                        <a:t>icloud</a:t>
                      </a:r>
                      <a:r>
                        <a:rPr lang="en-US" sz="1200" dirty="0" smtClean="0"/>
                        <a:t> mail</a:t>
                      </a:r>
                      <a:endParaRPr lang="en-IN" sz="1200" dirty="0"/>
                    </a:p>
                  </a:txBody>
                  <a:tcPr/>
                </a:tc>
                <a:extLst>
                  <a:ext uri="{0D108BD9-81ED-4DB2-BD59-A6C34878D82A}">
                    <a16:rowId xmlns:a16="http://schemas.microsoft.com/office/drawing/2014/main" val="328255949"/>
                  </a:ext>
                </a:extLst>
              </a:tr>
              <a:tr h="283808">
                <a:tc>
                  <a:txBody>
                    <a:bodyPr/>
                    <a:lstStyle/>
                    <a:p>
                      <a:r>
                        <a:rPr lang="en-US" sz="1200" dirty="0" smtClean="0"/>
                        <a:t>Development</a:t>
                      </a:r>
                      <a:r>
                        <a:rPr lang="en-US" sz="1200" baseline="0" dirty="0" smtClean="0"/>
                        <a:t> </a:t>
                      </a:r>
                      <a:endParaRPr lang="en-IN" sz="1200" dirty="0"/>
                    </a:p>
                  </a:txBody>
                  <a:tcPr/>
                </a:tc>
                <a:tc>
                  <a:txBody>
                    <a:bodyPr/>
                    <a:lstStyle/>
                    <a:p>
                      <a:r>
                        <a:rPr lang="en-US" sz="1200" dirty="0" smtClean="0"/>
                        <a:t>Anima</a:t>
                      </a:r>
                      <a:endParaRPr lang="en-IN" sz="1200" dirty="0"/>
                    </a:p>
                  </a:txBody>
                  <a:tcPr/>
                </a:tc>
                <a:extLst>
                  <a:ext uri="{0D108BD9-81ED-4DB2-BD59-A6C34878D82A}">
                    <a16:rowId xmlns:a16="http://schemas.microsoft.com/office/drawing/2014/main" val="1495360306"/>
                  </a:ext>
                </a:extLst>
              </a:tr>
              <a:tr h="283808">
                <a:tc>
                  <a:txBody>
                    <a:bodyPr/>
                    <a:lstStyle/>
                    <a:p>
                      <a:r>
                        <a:rPr lang="en-US" sz="1200" dirty="0" smtClean="0"/>
                        <a:t>Maps</a:t>
                      </a:r>
                      <a:endParaRPr lang="en-IN" sz="1200" dirty="0"/>
                    </a:p>
                  </a:txBody>
                  <a:tcPr/>
                </a:tc>
                <a:tc>
                  <a:txBody>
                    <a:bodyPr/>
                    <a:lstStyle/>
                    <a:p>
                      <a:r>
                        <a:rPr lang="en-US" sz="1200" dirty="0" smtClean="0"/>
                        <a:t>Apple </a:t>
                      </a:r>
                      <a:r>
                        <a:rPr lang="en-US" sz="1200" dirty="0" err="1" smtClean="0"/>
                        <a:t>Mapkit</a:t>
                      </a:r>
                      <a:r>
                        <a:rPr lang="en-US" sz="1200" dirty="0" smtClean="0"/>
                        <a:t> JS</a:t>
                      </a:r>
                      <a:endParaRPr lang="en-IN" sz="1200" dirty="0"/>
                    </a:p>
                  </a:txBody>
                  <a:tcPr/>
                </a:tc>
                <a:extLst>
                  <a:ext uri="{0D108BD9-81ED-4DB2-BD59-A6C34878D82A}">
                    <a16:rowId xmlns:a16="http://schemas.microsoft.com/office/drawing/2014/main" val="1201092951"/>
                  </a:ext>
                </a:extLst>
              </a:tr>
              <a:tr h="283808">
                <a:tc>
                  <a:txBody>
                    <a:bodyPr/>
                    <a:lstStyle/>
                    <a:p>
                      <a:r>
                        <a:rPr lang="en-US" sz="1200" dirty="0" err="1" smtClean="0"/>
                        <a:t>Javascript</a:t>
                      </a:r>
                      <a:r>
                        <a:rPr lang="en-US" sz="1200" dirty="0" smtClean="0"/>
                        <a:t> </a:t>
                      </a:r>
                      <a:r>
                        <a:rPr lang="en-US" sz="1200" dirty="0" err="1" smtClean="0"/>
                        <a:t>Farmeworks</a:t>
                      </a:r>
                      <a:endParaRPr lang="en-IN" sz="1200" dirty="0"/>
                    </a:p>
                  </a:txBody>
                  <a:tcPr/>
                </a:tc>
                <a:tc>
                  <a:txBody>
                    <a:bodyPr/>
                    <a:lstStyle/>
                    <a:p>
                      <a:r>
                        <a:rPr lang="en-US" sz="1200" dirty="0" smtClean="0"/>
                        <a:t>React(18.2.0)</a:t>
                      </a:r>
                      <a:endParaRPr lang="en-IN" sz="1200" dirty="0"/>
                    </a:p>
                  </a:txBody>
                  <a:tcPr/>
                </a:tc>
                <a:extLst>
                  <a:ext uri="{0D108BD9-81ED-4DB2-BD59-A6C34878D82A}">
                    <a16:rowId xmlns:a16="http://schemas.microsoft.com/office/drawing/2014/main" val="1681709812"/>
                  </a:ext>
                </a:extLst>
              </a:tr>
              <a:tr h="283808">
                <a:tc>
                  <a:txBody>
                    <a:bodyPr/>
                    <a:lstStyle/>
                    <a:p>
                      <a:r>
                        <a:rPr lang="en-US" sz="1200" dirty="0" smtClean="0"/>
                        <a:t>Shipping Carriers</a:t>
                      </a:r>
                      <a:endParaRPr lang="en-IN" sz="1200" dirty="0"/>
                    </a:p>
                  </a:txBody>
                  <a:tcPr/>
                </a:tc>
                <a:tc>
                  <a:txBody>
                    <a:bodyPr/>
                    <a:lstStyle/>
                    <a:p>
                      <a:r>
                        <a:rPr lang="en-US" sz="1200" dirty="0" smtClean="0"/>
                        <a:t>UPS</a:t>
                      </a:r>
                      <a:endParaRPr lang="en-IN" sz="1200" dirty="0"/>
                    </a:p>
                  </a:txBody>
                  <a:tcPr/>
                </a:tc>
                <a:extLst>
                  <a:ext uri="{0D108BD9-81ED-4DB2-BD59-A6C34878D82A}">
                    <a16:rowId xmlns:a16="http://schemas.microsoft.com/office/drawing/2014/main" val="717751123"/>
                  </a:ext>
                </a:extLst>
              </a:tr>
              <a:tr h="283808">
                <a:tc>
                  <a:txBody>
                    <a:bodyPr/>
                    <a:lstStyle/>
                    <a:p>
                      <a:r>
                        <a:rPr lang="en-US" sz="1200" dirty="0" smtClean="0"/>
                        <a:t>Security</a:t>
                      </a:r>
                      <a:endParaRPr lang="en-IN" sz="1200" dirty="0"/>
                    </a:p>
                  </a:txBody>
                  <a:tcPr/>
                </a:tc>
                <a:tc>
                  <a:txBody>
                    <a:bodyPr/>
                    <a:lstStyle/>
                    <a:p>
                      <a:r>
                        <a:rPr lang="en-US" sz="1200" dirty="0" smtClean="0"/>
                        <a:t>HSTS</a:t>
                      </a:r>
                      <a:endParaRPr lang="en-IN" sz="1200" dirty="0"/>
                    </a:p>
                  </a:txBody>
                  <a:tcPr/>
                </a:tc>
                <a:extLst>
                  <a:ext uri="{0D108BD9-81ED-4DB2-BD59-A6C34878D82A}">
                    <a16:rowId xmlns:a16="http://schemas.microsoft.com/office/drawing/2014/main" val="648963801"/>
                  </a:ext>
                </a:extLst>
              </a:tr>
              <a:tr h="283808">
                <a:tc>
                  <a:txBody>
                    <a:bodyPr/>
                    <a:lstStyle/>
                    <a:p>
                      <a:r>
                        <a:rPr lang="en-US" sz="1200" dirty="0" smtClean="0"/>
                        <a:t>Personalization</a:t>
                      </a:r>
                      <a:endParaRPr lang="en-IN" sz="1200" dirty="0"/>
                    </a:p>
                  </a:txBody>
                  <a:tcPr/>
                </a:tc>
                <a:tc>
                  <a:txBody>
                    <a:bodyPr/>
                    <a:lstStyle/>
                    <a:p>
                      <a:r>
                        <a:rPr lang="en-US" sz="1200" dirty="0" smtClean="0"/>
                        <a:t>Adobe Target(2.11.4)</a:t>
                      </a:r>
                      <a:endParaRPr lang="en-IN" sz="1200" dirty="0"/>
                    </a:p>
                  </a:txBody>
                  <a:tcPr/>
                </a:tc>
                <a:extLst>
                  <a:ext uri="{0D108BD9-81ED-4DB2-BD59-A6C34878D82A}">
                    <a16:rowId xmlns:a16="http://schemas.microsoft.com/office/drawing/2014/main" val="310209912"/>
                  </a:ext>
                </a:extLst>
              </a:tr>
              <a:tr h="283808">
                <a:tc>
                  <a:txBody>
                    <a:bodyPr/>
                    <a:lstStyle/>
                    <a:p>
                      <a:r>
                        <a:rPr lang="en-US" sz="1200" dirty="0" err="1" smtClean="0"/>
                        <a:t>Javascript</a:t>
                      </a:r>
                      <a:r>
                        <a:rPr lang="en-US" sz="1200" dirty="0" smtClean="0"/>
                        <a:t> Libraries</a:t>
                      </a:r>
                      <a:endParaRPr lang="en-IN" sz="1200" dirty="0"/>
                    </a:p>
                  </a:txBody>
                  <a:tcPr/>
                </a:tc>
                <a:tc>
                  <a:txBody>
                    <a:bodyPr/>
                    <a:lstStyle/>
                    <a:p>
                      <a:r>
                        <a:rPr lang="en-US" sz="1200" dirty="0" err="1" smtClean="0"/>
                        <a:t>Lodash</a:t>
                      </a:r>
                      <a:r>
                        <a:rPr lang="en-US" sz="1200" dirty="0" smtClean="0"/>
                        <a:t>(4.17.21) </a:t>
                      </a:r>
                      <a:r>
                        <a:rPr lang="en-US" sz="1200" dirty="0" err="1" smtClean="0"/>
                        <a:t>Preact</a:t>
                      </a:r>
                      <a:endParaRPr lang="en-IN" sz="1200" dirty="0"/>
                    </a:p>
                  </a:txBody>
                  <a:tcPr/>
                </a:tc>
                <a:extLst>
                  <a:ext uri="{0D108BD9-81ED-4DB2-BD59-A6C34878D82A}">
                    <a16:rowId xmlns:a16="http://schemas.microsoft.com/office/drawing/2014/main" val="1864270103"/>
                  </a:ext>
                </a:extLst>
              </a:tr>
              <a:tr h="283808">
                <a:tc>
                  <a:txBody>
                    <a:bodyPr/>
                    <a:lstStyle/>
                    <a:p>
                      <a:r>
                        <a:rPr lang="en-US" sz="1200" dirty="0" smtClean="0"/>
                        <a:t>A/B Testing</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Adobe Target(2.11.4)</a:t>
                      </a:r>
                      <a:endParaRPr lang="en-IN" sz="1200" dirty="0" smtClean="0"/>
                    </a:p>
                  </a:txBody>
                  <a:tcPr/>
                </a:tc>
                <a:extLst>
                  <a:ext uri="{0D108BD9-81ED-4DB2-BD59-A6C34878D82A}">
                    <a16:rowId xmlns:a16="http://schemas.microsoft.com/office/drawing/2014/main" val="1490276743"/>
                  </a:ext>
                </a:extLst>
              </a:tr>
              <a:tr h="283808">
                <a:tc>
                  <a:txBody>
                    <a:bodyPr/>
                    <a:lstStyle/>
                    <a:p>
                      <a:r>
                        <a:rPr lang="en-US" sz="1200" dirty="0" smtClean="0"/>
                        <a:t>Analytics</a:t>
                      </a:r>
                      <a:endParaRPr lang="en-IN" sz="1200" dirty="0"/>
                    </a:p>
                  </a:txBody>
                  <a:tcPr/>
                </a:tc>
                <a:tc>
                  <a:txBody>
                    <a:bodyPr/>
                    <a:lstStyle/>
                    <a:p>
                      <a:r>
                        <a:rPr lang="en-US" sz="1200" dirty="0" smtClean="0"/>
                        <a:t>Adobe Analytics</a:t>
                      </a:r>
                      <a:endParaRPr lang="en-IN" sz="1200" dirty="0"/>
                    </a:p>
                  </a:txBody>
                  <a:tcPr/>
                </a:tc>
                <a:extLst>
                  <a:ext uri="{0D108BD9-81ED-4DB2-BD59-A6C34878D82A}">
                    <a16:rowId xmlns:a16="http://schemas.microsoft.com/office/drawing/2014/main" val="2936736412"/>
                  </a:ext>
                </a:extLst>
              </a:tr>
              <a:tr h="283808">
                <a:tc>
                  <a:txBody>
                    <a:bodyPr/>
                    <a:lstStyle/>
                    <a:p>
                      <a:r>
                        <a:rPr lang="en-US" sz="1200" dirty="0" smtClean="0"/>
                        <a:t>Miscellaneous</a:t>
                      </a:r>
                      <a:endParaRPr lang="en-IN" sz="1200" dirty="0"/>
                    </a:p>
                  </a:txBody>
                  <a:tcPr/>
                </a:tc>
                <a:tc>
                  <a:txBody>
                    <a:bodyPr/>
                    <a:lstStyle/>
                    <a:p>
                      <a:r>
                        <a:rPr lang="en-US" sz="1200" dirty="0" smtClean="0"/>
                        <a:t>Open Graph</a:t>
                      </a:r>
                      <a:endParaRPr lang="en-IN" sz="1200" dirty="0"/>
                    </a:p>
                  </a:txBody>
                  <a:tcPr/>
                </a:tc>
                <a:extLst>
                  <a:ext uri="{0D108BD9-81ED-4DB2-BD59-A6C34878D82A}">
                    <a16:rowId xmlns:a16="http://schemas.microsoft.com/office/drawing/2014/main" val="3657303095"/>
                  </a:ext>
                </a:extLst>
              </a:tr>
            </a:tbl>
          </a:graphicData>
        </a:graphic>
      </p:graphicFrame>
    </p:spTree>
    <p:extLst>
      <p:ext uri="{BB962C8B-B14F-4D97-AF65-F5344CB8AC3E}">
        <p14:creationId xmlns:p14="http://schemas.microsoft.com/office/powerpoint/2010/main" val="272148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Mistakes Identification</a:t>
            </a:r>
            <a:endParaRPr lang="en-IN" dirty="0"/>
          </a:p>
        </p:txBody>
      </p:sp>
      <p:sp>
        <p:nvSpPr>
          <p:cNvPr id="3" name="Content Placeholder 2"/>
          <p:cNvSpPr>
            <a:spLocks noGrp="1"/>
          </p:cNvSpPr>
          <p:nvPr>
            <p:ph idx="1"/>
          </p:nvPr>
        </p:nvSpPr>
        <p:spPr/>
        <p:txBody>
          <a:bodyPr>
            <a:normAutofit/>
          </a:bodyPr>
          <a:lstStyle/>
          <a:p>
            <a:pPr marL="0" indent="0">
              <a:buNone/>
            </a:pPr>
            <a:r>
              <a:rPr lang="en-US" sz="1600" b="1" dirty="0"/>
              <a:t>User Journey Complexity</a:t>
            </a:r>
            <a:endParaRPr lang="en-US" sz="1600" dirty="0"/>
          </a:p>
          <a:p>
            <a:pPr marL="0" indent="0">
              <a:buNone/>
            </a:pPr>
            <a:r>
              <a:rPr lang="en-US" sz="1600" b="1" dirty="0"/>
              <a:t>Issue:</a:t>
            </a:r>
            <a:r>
              <a:rPr lang="en-US" sz="1600" dirty="0"/>
              <a:t> Navigation can be confusing for new users, leading to potential drop-offs during critical paths (e.g., purchasing).</a:t>
            </a:r>
          </a:p>
          <a:p>
            <a:pPr marL="0" indent="0">
              <a:buNone/>
            </a:pPr>
            <a:r>
              <a:rPr lang="en-US" sz="1600" b="1" dirty="0"/>
              <a:t>Impact:</a:t>
            </a:r>
            <a:r>
              <a:rPr lang="en-US" sz="1600" dirty="0"/>
              <a:t> Increased bounce rates and lower conversion rates as users may abandon their sessions</a:t>
            </a:r>
            <a:r>
              <a:rPr lang="en-US" sz="1600" dirty="0" smtClean="0"/>
              <a:t>.</a:t>
            </a:r>
          </a:p>
          <a:p>
            <a:pPr marL="0" indent="0">
              <a:buNone/>
            </a:pPr>
            <a:endParaRPr lang="en-US" sz="1600" dirty="0"/>
          </a:p>
          <a:p>
            <a:endParaRPr lang="en-IN" dirty="0"/>
          </a:p>
        </p:txBody>
      </p:sp>
      <p:sp>
        <p:nvSpPr>
          <p:cNvPr id="5" name="Rounded Rectangle 4"/>
          <p:cNvSpPr/>
          <p:nvPr/>
        </p:nvSpPr>
        <p:spPr>
          <a:xfrm>
            <a:off x="7178040" y="3840480"/>
            <a:ext cx="4389120" cy="2035388"/>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Streamline User Journey</a:t>
            </a:r>
          </a:p>
          <a:p>
            <a:r>
              <a:rPr lang="en-US" sz="1400" b="1" dirty="0"/>
              <a:t>Action:</a:t>
            </a:r>
            <a:r>
              <a:rPr lang="en-US" sz="1400" dirty="0"/>
              <a:t> Simplify navigation by categorizing products more intuitively and reducing the number of clicks required to reach key sections.</a:t>
            </a:r>
          </a:p>
          <a:p>
            <a:r>
              <a:rPr lang="en-US" sz="1400" b="1" dirty="0"/>
              <a:t>Benefit:</a:t>
            </a:r>
            <a:r>
              <a:rPr lang="en-US" sz="1400" dirty="0"/>
              <a:t> Decreases bounce rates and increases conversion by providing a smoother user experience.</a:t>
            </a:r>
          </a:p>
        </p:txBody>
      </p:sp>
      <p:pic>
        <p:nvPicPr>
          <p:cNvPr id="6" name="Picture 5"/>
          <p:cNvPicPr/>
          <p:nvPr/>
        </p:nvPicPr>
        <p:blipFill>
          <a:blip r:embed="rId2"/>
          <a:stretch>
            <a:fillRect/>
          </a:stretch>
        </p:blipFill>
        <p:spPr>
          <a:xfrm>
            <a:off x="1662748" y="3728085"/>
            <a:ext cx="5147945" cy="2055495"/>
          </a:xfrm>
          <a:prstGeom prst="rect">
            <a:avLst/>
          </a:prstGeom>
        </p:spPr>
      </p:pic>
    </p:spTree>
    <p:extLst>
      <p:ext uri="{BB962C8B-B14F-4D97-AF65-F5344CB8AC3E}">
        <p14:creationId xmlns:p14="http://schemas.microsoft.com/office/powerpoint/2010/main" val="911066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Mistakes Identification</a:t>
            </a:r>
            <a:endParaRPr lang="en-IN" dirty="0"/>
          </a:p>
        </p:txBody>
      </p:sp>
      <p:sp>
        <p:nvSpPr>
          <p:cNvPr id="3" name="Content Placeholder 2"/>
          <p:cNvSpPr>
            <a:spLocks noGrp="1"/>
          </p:cNvSpPr>
          <p:nvPr>
            <p:ph idx="1"/>
          </p:nvPr>
        </p:nvSpPr>
        <p:spPr/>
        <p:txBody>
          <a:bodyPr/>
          <a:lstStyle/>
          <a:p>
            <a:pPr marL="0" indent="0">
              <a:buNone/>
            </a:pPr>
            <a:r>
              <a:rPr lang="en-US" sz="1600" b="1" dirty="0"/>
              <a:t>Performance Bottlenecks</a:t>
            </a:r>
            <a:endParaRPr lang="en-US" sz="1600" dirty="0"/>
          </a:p>
          <a:p>
            <a:pPr marL="0" indent="0">
              <a:buNone/>
            </a:pPr>
            <a:r>
              <a:rPr lang="en-US" sz="1600" b="1" dirty="0"/>
              <a:t>Issue:</a:t>
            </a:r>
            <a:r>
              <a:rPr lang="en-US" sz="1600" dirty="0"/>
              <a:t> Loading times can vary, particularly on mobile devices or slower connections.</a:t>
            </a:r>
          </a:p>
          <a:p>
            <a:pPr marL="0" indent="0">
              <a:buNone/>
            </a:pPr>
            <a:r>
              <a:rPr lang="en-US" sz="1600" b="1" dirty="0"/>
              <a:t>Impact:</a:t>
            </a:r>
            <a:r>
              <a:rPr lang="en-US" sz="1600" dirty="0"/>
              <a:t> Slower performance can lead to user frustration, negatively affecting brand perception and sales.</a:t>
            </a:r>
          </a:p>
          <a:p>
            <a:endParaRPr lang="en-US" dirty="0" smtClean="0"/>
          </a:p>
          <a:p>
            <a:endParaRPr lang="en-US" dirty="0"/>
          </a:p>
          <a:p>
            <a:endParaRPr lang="en-IN" dirty="0"/>
          </a:p>
        </p:txBody>
      </p:sp>
      <p:pic>
        <p:nvPicPr>
          <p:cNvPr id="4" name="Picture 3"/>
          <p:cNvPicPr/>
          <p:nvPr/>
        </p:nvPicPr>
        <p:blipFill>
          <a:blip r:embed="rId2"/>
          <a:stretch>
            <a:fillRect/>
          </a:stretch>
        </p:blipFill>
        <p:spPr>
          <a:xfrm>
            <a:off x="1138555" y="3737610"/>
            <a:ext cx="4176395" cy="1988820"/>
          </a:xfrm>
          <a:prstGeom prst="rect">
            <a:avLst/>
          </a:prstGeom>
        </p:spPr>
      </p:pic>
      <p:sp>
        <p:nvSpPr>
          <p:cNvPr id="5" name="Rectangle 4"/>
          <p:cNvSpPr/>
          <p:nvPr/>
        </p:nvSpPr>
        <p:spPr>
          <a:xfrm>
            <a:off x="6400800" y="3931920"/>
            <a:ext cx="4674870" cy="194394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Optimize Performance</a:t>
            </a:r>
          </a:p>
          <a:p>
            <a:r>
              <a:rPr lang="en-US" b="1"/>
              <a:t>Action:</a:t>
            </a:r>
            <a:r>
              <a:rPr lang="en-US"/>
              <a:t> Conduct regular performance audits and optimize images and scripts for faster loading times across devices.</a:t>
            </a:r>
          </a:p>
          <a:p>
            <a:r>
              <a:rPr lang="en-US" b="1"/>
              <a:t>Benefit:</a:t>
            </a:r>
            <a:r>
              <a:rPr lang="en-US"/>
              <a:t> Enhances user experience and reduces abandonment rates, especially on mobile.</a:t>
            </a:r>
          </a:p>
        </p:txBody>
      </p:sp>
    </p:spTree>
    <p:extLst>
      <p:ext uri="{BB962C8B-B14F-4D97-AF65-F5344CB8AC3E}">
        <p14:creationId xmlns:p14="http://schemas.microsoft.com/office/powerpoint/2010/main" val="737050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Mistakes Identification</a:t>
            </a:r>
            <a:endParaRPr lang="en-IN" dirty="0"/>
          </a:p>
        </p:txBody>
      </p:sp>
      <p:sp>
        <p:nvSpPr>
          <p:cNvPr id="3" name="Content Placeholder 2"/>
          <p:cNvSpPr>
            <a:spLocks noGrp="1"/>
          </p:cNvSpPr>
          <p:nvPr>
            <p:ph idx="1"/>
          </p:nvPr>
        </p:nvSpPr>
        <p:spPr/>
        <p:txBody>
          <a:bodyPr/>
          <a:lstStyle/>
          <a:p>
            <a:pPr marL="0" lvl="0" indent="0" defTabSz="914400" eaLnBrk="0" fontAlgn="base" hangingPunct="0">
              <a:spcBef>
                <a:spcPct val="0"/>
              </a:spcBef>
              <a:spcAft>
                <a:spcPct val="0"/>
              </a:spcAft>
              <a:buClrTx/>
              <a:buSzTx/>
              <a:buNone/>
            </a:pPr>
            <a:r>
              <a:rPr lang="en-US" altLang="en-US" sz="1600" b="1" dirty="0" smtClean="0">
                <a:solidFill>
                  <a:schemeClr val="tx1"/>
                </a:solidFill>
              </a:rPr>
              <a:t>Content </a:t>
            </a:r>
            <a:r>
              <a:rPr lang="en-US" altLang="en-US" sz="1600" b="1" dirty="0">
                <a:solidFill>
                  <a:schemeClr val="tx1"/>
                </a:solidFill>
              </a:rPr>
              <a:t>Overload</a:t>
            </a:r>
            <a:endParaRPr lang="en-US" altLang="en-US" sz="1600" dirty="0">
              <a:solidFill>
                <a:schemeClr val="tx1"/>
              </a:solidFill>
            </a:endParaRPr>
          </a:p>
          <a:p>
            <a:pPr marL="0" lvl="0" indent="0" defTabSz="914400" eaLnBrk="0" fontAlgn="base" hangingPunct="0">
              <a:spcBef>
                <a:spcPct val="0"/>
              </a:spcBef>
              <a:spcAft>
                <a:spcPct val="0"/>
              </a:spcAft>
              <a:buClrTx/>
              <a:buSzTx/>
              <a:buNone/>
            </a:pPr>
            <a:r>
              <a:rPr lang="en-US" altLang="en-US" sz="1600" b="1" dirty="0">
                <a:solidFill>
                  <a:schemeClr val="tx1"/>
                </a:solidFill>
              </a:rPr>
              <a:t>Issue:</a:t>
            </a:r>
            <a:r>
              <a:rPr lang="en-US" altLang="en-US" sz="1600" dirty="0">
                <a:solidFill>
                  <a:schemeClr val="tx1"/>
                </a:solidFill>
              </a:rPr>
              <a:t> The homepage and product pages may present too much information or promotions at once.</a:t>
            </a:r>
          </a:p>
          <a:p>
            <a:pPr marL="0" lvl="0" indent="0" defTabSz="914400" eaLnBrk="0" fontAlgn="base" hangingPunct="0">
              <a:spcBef>
                <a:spcPct val="0"/>
              </a:spcBef>
              <a:spcAft>
                <a:spcPct val="0"/>
              </a:spcAft>
              <a:buClrTx/>
              <a:buSzTx/>
              <a:buNone/>
            </a:pPr>
            <a:r>
              <a:rPr lang="en-US" altLang="en-US" sz="1600" b="1" dirty="0">
                <a:solidFill>
                  <a:schemeClr val="tx1"/>
                </a:solidFill>
              </a:rPr>
              <a:t>Impact:</a:t>
            </a:r>
            <a:r>
              <a:rPr lang="en-US" altLang="en-US" sz="1600" dirty="0">
                <a:solidFill>
                  <a:schemeClr val="tx1"/>
                </a:solidFill>
              </a:rPr>
              <a:t> Users may feel overwhelmed, leading to indecision and reduced engagement</a:t>
            </a:r>
            <a:r>
              <a:rPr lang="en-US" altLang="en-US" sz="1600" dirty="0" smtClean="0">
                <a:solidFill>
                  <a:schemeClr val="tx1"/>
                </a:solidFill>
              </a:rPr>
              <a:t>.</a:t>
            </a:r>
          </a:p>
          <a:p>
            <a:pPr marL="0" lvl="0" indent="0" defTabSz="914400" eaLnBrk="0" fontAlgn="base" hangingPunct="0">
              <a:spcBef>
                <a:spcPct val="0"/>
              </a:spcBef>
              <a:spcAft>
                <a:spcPct val="0"/>
              </a:spcAft>
              <a:buClrTx/>
              <a:buSzTx/>
              <a:buNone/>
            </a:pPr>
            <a:endParaRPr lang="en-US" altLang="en-US" sz="1600" dirty="0">
              <a:solidFill>
                <a:schemeClr val="tx1"/>
              </a:solidFill>
            </a:endParaRPr>
          </a:p>
          <a:p>
            <a:endParaRPr lang="en-US" dirty="0"/>
          </a:p>
          <a:p>
            <a:endParaRPr lang="en-IN" dirty="0"/>
          </a:p>
        </p:txBody>
      </p:sp>
      <p:pic>
        <p:nvPicPr>
          <p:cNvPr id="6" name="Picture 5"/>
          <p:cNvPicPr/>
          <p:nvPr/>
        </p:nvPicPr>
        <p:blipFill>
          <a:blip r:embed="rId2"/>
          <a:stretch>
            <a:fillRect/>
          </a:stretch>
        </p:blipFill>
        <p:spPr>
          <a:xfrm>
            <a:off x="1184275" y="3379471"/>
            <a:ext cx="5731510" cy="2767330"/>
          </a:xfrm>
          <a:prstGeom prst="rect">
            <a:avLst/>
          </a:prstGeom>
        </p:spPr>
      </p:pic>
      <p:sp>
        <p:nvSpPr>
          <p:cNvPr id="7" name="Rectangle 6"/>
          <p:cNvSpPr/>
          <p:nvPr/>
        </p:nvSpPr>
        <p:spPr>
          <a:xfrm>
            <a:off x="7200900" y="3680460"/>
            <a:ext cx="4217670" cy="234315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Reduce Content Overload</a:t>
            </a:r>
          </a:p>
          <a:p>
            <a:r>
              <a:rPr lang="en-US" b="1"/>
              <a:t>Action:</a:t>
            </a:r>
            <a:r>
              <a:rPr lang="en-US"/>
              <a:t> Simplify the homepage layout by prioritizing key messages and limiting promotional content.</a:t>
            </a:r>
          </a:p>
          <a:p>
            <a:r>
              <a:rPr lang="en-US" b="1"/>
              <a:t>Benefit:</a:t>
            </a:r>
            <a:r>
              <a:rPr lang="en-US"/>
              <a:t> Improves user focus and decision-making, leading to higher engagement.</a:t>
            </a:r>
          </a:p>
        </p:txBody>
      </p:sp>
    </p:spTree>
    <p:extLst>
      <p:ext uri="{BB962C8B-B14F-4D97-AF65-F5344CB8AC3E}">
        <p14:creationId xmlns:p14="http://schemas.microsoft.com/office/powerpoint/2010/main" val="378386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Mistakes Identification</a:t>
            </a:r>
            <a:endParaRPr lang="en-IN" dirty="0"/>
          </a:p>
        </p:txBody>
      </p:sp>
      <p:sp>
        <p:nvSpPr>
          <p:cNvPr id="3" name="Content Placeholder 2"/>
          <p:cNvSpPr>
            <a:spLocks noGrp="1"/>
          </p:cNvSpPr>
          <p:nvPr>
            <p:ph idx="1"/>
          </p:nvPr>
        </p:nvSpPr>
        <p:spPr/>
        <p:txBody>
          <a:bodyPr/>
          <a:lstStyle/>
          <a:p>
            <a:pPr marL="0" indent="0">
              <a:buNone/>
            </a:pPr>
            <a:r>
              <a:rPr lang="en-US" sz="1600" b="1" dirty="0"/>
              <a:t>Limited Comparative Tools</a:t>
            </a:r>
            <a:endParaRPr lang="en-US" sz="1600" dirty="0"/>
          </a:p>
          <a:p>
            <a:pPr marL="0" indent="0">
              <a:buNone/>
            </a:pPr>
            <a:r>
              <a:rPr lang="en-US" sz="1600" b="1" dirty="0"/>
              <a:t>Issue:</a:t>
            </a:r>
            <a:r>
              <a:rPr lang="en-US" sz="1600" dirty="0"/>
              <a:t> The website doesn’t provide robust product comparison features.</a:t>
            </a:r>
          </a:p>
          <a:p>
            <a:pPr marL="0" indent="0">
              <a:buNone/>
            </a:pPr>
            <a:r>
              <a:rPr lang="en-US" sz="1600" b="1" dirty="0"/>
              <a:t>Impact:</a:t>
            </a:r>
            <a:r>
              <a:rPr lang="en-US" sz="1600" dirty="0"/>
              <a:t> Customers may require more time to make decisions, which could lead them to competitors’ websites.</a:t>
            </a:r>
          </a:p>
          <a:p>
            <a:endParaRPr lang="en-US" dirty="0"/>
          </a:p>
          <a:p>
            <a:endParaRPr lang="en-IN" dirty="0"/>
          </a:p>
        </p:txBody>
      </p:sp>
      <p:pic>
        <p:nvPicPr>
          <p:cNvPr id="4" name="Picture 3"/>
          <p:cNvPicPr/>
          <p:nvPr/>
        </p:nvPicPr>
        <p:blipFill>
          <a:blip r:embed="rId2"/>
          <a:stretch>
            <a:fillRect/>
          </a:stretch>
        </p:blipFill>
        <p:spPr>
          <a:xfrm>
            <a:off x="1195705" y="3612833"/>
            <a:ext cx="5342255" cy="2045018"/>
          </a:xfrm>
          <a:prstGeom prst="rect">
            <a:avLst/>
          </a:prstGeom>
        </p:spPr>
      </p:pic>
      <p:sp>
        <p:nvSpPr>
          <p:cNvPr id="5" name="Rectangle 4"/>
          <p:cNvSpPr/>
          <p:nvPr/>
        </p:nvSpPr>
        <p:spPr>
          <a:xfrm>
            <a:off x="6903720" y="3783330"/>
            <a:ext cx="4560570" cy="226314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Develop Robust Comparative Tools</a:t>
            </a:r>
          </a:p>
          <a:p>
            <a:r>
              <a:rPr lang="en-US" b="1"/>
              <a:t>Action:</a:t>
            </a:r>
            <a:r>
              <a:rPr lang="en-US"/>
              <a:t> Introduce a user-friendly product comparison feature that allows side-by-side analysis of multiple products.</a:t>
            </a:r>
          </a:p>
          <a:p>
            <a:r>
              <a:rPr lang="en-US" b="1"/>
              <a:t>Benefit:</a:t>
            </a:r>
            <a:r>
              <a:rPr lang="en-US"/>
              <a:t> Facilitates quicker decision-making, potentially increasing conversion rates.</a:t>
            </a:r>
          </a:p>
        </p:txBody>
      </p:sp>
    </p:spTree>
    <p:extLst>
      <p:ext uri="{BB962C8B-B14F-4D97-AF65-F5344CB8AC3E}">
        <p14:creationId xmlns:p14="http://schemas.microsoft.com/office/powerpoint/2010/main" val="1342900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Mistakes Identification</a:t>
            </a:r>
            <a:endParaRPr lang="en-IN" dirty="0"/>
          </a:p>
        </p:txBody>
      </p:sp>
      <p:sp>
        <p:nvSpPr>
          <p:cNvPr id="3" name="Content Placeholder 2"/>
          <p:cNvSpPr>
            <a:spLocks noGrp="1"/>
          </p:cNvSpPr>
          <p:nvPr>
            <p:ph idx="1"/>
          </p:nvPr>
        </p:nvSpPr>
        <p:spPr/>
        <p:txBody>
          <a:bodyPr/>
          <a:lstStyle/>
          <a:p>
            <a:pPr marL="0" indent="0">
              <a:buNone/>
            </a:pPr>
            <a:r>
              <a:rPr lang="en-US" sz="1600" b="1" dirty="0"/>
              <a:t>Accessibility Concerns</a:t>
            </a:r>
            <a:endParaRPr lang="en-US" sz="1600" dirty="0"/>
          </a:p>
          <a:p>
            <a:pPr marL="0" indent="0">
              <a:buNone/>
            </a:pPr>
            <a:r>
              <a:rPr lang="en-US" sz="1600" b="1" dirty="0"/>
              <a:t>Issue:</a:t>
            </a:r>
            <a:r>
              <a:rPr lang="en-US" sz="1600" dirty="0"/>
              <a:t> The site may not fully comply with accessibility standards, making it difficult for users with disabilities to navigate.</a:t>
            </a:r>
          </a:p>
          <a:p>
            <a:pPr marL="0" indent="0">
              <a:buNone/>
            </a:pPr>
            <a:r>
              <a:rPr lang="en-US" sz="1600" b="1" dirty="0"/>
              <a:t>Impact:</a:t>
            </a:r>
            <a:r>
              <a:rPr lang="en-US" sz="1600" dirty="0"/>
              <a:t> Potential loss of customers and legal implications due to non-compliance.</a:t>
            </a:r>
          </a:p>
          <a:p>
            <a:pPr marL="0" indent="0" defTabSz="914400" eaLnBrk="0" fontAlgn="base" hangingPunct="0">
              <a:spcBef>
                <a:spcPct val="0"/>
              </a:spcBef>
              <a:spcAft>
                <a:spcPct val="0"/>
              </a:spcAft>
              <a:buClrTx/>
              <a:buSzTx/>
              <a:buNone/>
            </a:pPr>
            <a:endParaRPr lang="en-US" altLang="en-US" dirty="0">
              <a:solidFill>
                <a:schemeClr val="tx1"/>
              </a:solidFill>
              <a:latin typeface="Arial" panose="020B0604020202020204" pitchFamily="34" charset="0"/>
            </a:endParaRPr>
          </a:p>
          <a:p>
            <a:endParaRPr lang="en-US" dirty="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p:nvPr/>
        </p:nvPicPr>
        <p:blipFill>
          <a:blip r:embed="rId2"/>
          <a:stretch>
            <a:fillRect/>
          </a:stretch>
        </p:blipFill>
        <p:spPr>
          <a:xfrm>
            <a:off x="967105" y="4085591"/>
            <a:ext cx="3844925" cy="2061210"/>
          </a:xfrm>
          <a:prstGeom prst="rect">
            <a:avLst/>
          </a:prstGeom>
        </p:spPr>
      </p:pic>
      <p:sp>
        <p:nvSpPr>
          <p:cNvPr id="4" name="Rectangle 3"/>
          <p:cNvSpPr/>
          <p:nvPr/>
        </p:nvSpPr>
        <p:spPr>
          <a:xfrm>
            <a:off x="5817869" y="4085591"/>
            <a:ext cx="5078727" cy="170941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Ensure Accessibility Compliance</a:t>
            </a:r>
          </a:p>
          <a:p>
            <a:r>
              <a:rPr lang="en-US" b="1" dirty="0"/>
              <a:t>Action:</a:t>
            </a:r>
            <a:r>
              <a:rPr lang="en-US" dirty="0"/>
              <a:t> Conduct an accessibility audit and implement necessary changes to comply with WCAG (Web Content Accessibility Guidelines).</a:t>
            </a:r>
          </a:p>
          <a:p>
            <a:r>
              <a:rPr lang="en-US" b="1" dirty="0"/>
              <a:t>Benefit:</a:t>
            </a:r>
            <a:r>
              <a:rPr lang="en-US" dirty="0"/>
              <a:t> Expands the user base, enhances brand reputation, and mitigates legal risks.</a:t>
            </a:r>
          </a:p>
        </p:txBody>
      </p:sp>
    </p:spTree>
    <p:extLst>
      <p:ext uri="{BB962C8B-B14F-4D97-AF65-F5344CB8AC3E}">
        <p14:creationId xmlns:p14="http://schemas.microsoft.com/office/powerpoint/2010/main" val="1091666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1230</TotalTime>
  <Words>1481</Words>
  <Application>Microsoft Office PowerPoint</Application>
  <PresentationFormat>Widescreen</PresentationFormat>
  <Paragraphs>159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Garamond</vt:lpstr>
      <vt:lpstr>Organic</vt:lpstr>
      <vt:lpstr>Crafting and Compelling Website Analysis , Audit &amp; Recommendations.</vt:lpstr>
      <vt:lpstr>Apple India</vt:lpstr>
      <vt:lpstr>Apple India - Products</vt:lpstr>
      <vt:lpstr>Website Platform Identification</vt:lpstr>
      <vt:lpstr>Website Mistakes Identification</vt:lpstr>
      <vt:lpstr>Website Mistakes Identification</vt:lpstr>
      <vt:lpstr>Website Mistakes Identification</vt:lpstr>
      <vt:lpstr>Website Mistakes Identification</vt:lpstr>
      <vt:lpstr>Website Mistakes Identification</vt:lpstr>
      <vt:lpstr>Responsive Design Test Report A Business Analyst Perspective</vt:lpstr>
      <vt:lpstr>Responsive Design Test Report A Business Analyst Perspective</vt:lpstr>
      <vt:lpstr>Responsive Design Test Report A Business Analyst Perspective</vt:lpstr>
      <vt:lpstr>Responsive Design Test Report A Business Analyst Perspective</vt:lpstr>
      <vt:lpstr>Best Practices List</vt:lpstr>
      <vt:lpstr>Best Practices List</vt:lpstr>
      <vt:lpstr>Best Practices List</vt:lpstr>
      <vt:lpstr>Best Practices List</vt:lpstr>
      <vt:lpstr>Landing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45</cp:revision>
  <dcterms:created xsi:type="dcterms:W3CDTF">2024-09-25T06:16:53Z</dcterms:created>
  <dcterms:modified xsi:type="dcterms:W3CDTF">2024-10-04T05:54:42Z</dcterms:modified>
</cp:coreProperties>
</file>